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0"/>
            <a:ext cx="7772400" cy="648071"/>
          </a:xfrm>
        </p:spPr>
        <p:txBody>
          <a:bodyPr>
            <a:normAutofit/>
          </a:bodyPr>
          <a:lstStyle/>
          <a:p>
            <a:r>
              <a:rPr lang="ar-IQ" sz="2400" b="1" dirty="0">
                <a:solidFill>
                  <a:schemeClr val="tx1">
                    <a:lumMod val="95000"/>
                    <a:lumOff val="5000"/>
                  </a:schemeClr>
                </a:solidFill>
              </a:rPr>
              <a:t>الاليلات المتعددة  </a:t>
            </a:r>
            <a:r>
              <a:rPr lang="en-US" sz="2400" b="1" dirty="0">
                <a:solidFill>
                  <a:schemeClr val="tx1">
                    <a:lumMod val="95000"/>
                    <a:lumOff val="5000"/>
                  </a:schemeClr>
                </a:solidFill>
              </a:rPr>
              <a:t>Multiple Alleles</a:t>
            </a:r>
            <a:endParaRPr lang="ar-IQ" sz="2400" b="1" dirty="0">
              <a:solidFill>
                <a:schemeClr val="tx1">
                  <a:lumMod val="95000"/>
                  <a:lumOff val="5000"/>
                </a:schemeClr>
              </a:solidFill>
            </a:endParaRPr>
          </a:p>
        </p:txBody>
      </p:sp>
      <p:sp>
        <p:nvSpPr>
          <p:cNvPr id="3" name="عنوان فرعي 2"/>
          <p:cNvSpPr>
            <a:spLocks noGrp="1"/>
          </p:cNvSpPr>
          <p:nvPr>
            <p:ph type="subTitle" idx="1"/>
          </p:nvPr>
        </p:nvSpPr>
        <p:spPr>
          <a:xfrm>
            <a:off x="179512" y="476672"/>
            <a:ext cx="8712968" cy="6120680"/>
          </a:xfrm>
        </p:spPr>
        <p:txBody>
          <a:bodyPr>
            <a:noAutofit/>
          </a:bodyPr>
          <a:lstStyle/>
          <a:p>
            <a:pPr algn="r"/>
            <a:r>
              <a:rPr lang="ar-IQ" sz="1400" b="1" dirty="0">
                <a:solidFill>
                  <a:schemeClr val="tx1">
                    <a:lumMod val="95000"/>
                    <a:lumOff val="5000"/>
                  </a:schemeClr>
                </a:solidFill>
              </a:rPr>
              <a:t> تبين مما سبق ان العوامل الوراثية (الجينات) هي التي تحكم الصفات المظهرية للكائن الحي، كما ان الصفات المظهرية هذه تختلف من كائن حي لآخر، ولولا هذا الاختلاف لكان من الصعب ملاحظة الانعزالات الوراثية أي انعزال الجينات المتحكمة في هذه الصفات أو الاستدلال عليها . </a:t>
            </a:r>
          </a:p>
          <a:p>
            <a:pPr algn="r"/>
            <a:r>
              <a:rPr lang="ar-IQ" sz="1400" b="1" dirty="0">
                <a:solidFill>
                  <a:schemeClr val="tx1">
                    <a:lumMod val="95000"/>
                    <a:lumOff val="5000"/>
                  </a:schemeClr>
                </a:solidFill>
              </a:rPr>
              <a:t>      وكما أسلفنا سابقا فان مصطلح الاليل </a:t>
            </a:r>
            <a:r>
              <a:rPr lang="en-US" sz="1400" b="1" dirty="0">
                <a:solidFill>
                  <a:schemeClr val="tx1">
                    <a:lumMod val="95000"/>
                    <a:lumOff val="5000"/>
                  </a:schemeClr>
                </a:solidFill>
              </a:rPr>
              <a:t>allele </a:t>
            </a:r>
            <a:r>
              <a:rPr lang="ar-IQ" sz="1400" b="1" dirty="0">
                <a:solidFill>
                  <a:schemeClr val="tx1">
                    <a:lumMod val="95000"/>
                    <a:lumOff val="5000"/>
                  </a:schemeClr>
                </a:solidFill>
              </a:rPr>
              <a:t>يستعمل عند التحدث عن احد ازواج الجينات, حيث ينعزل كل </a:t>
            </a:r>
            <a:r>
              <a:rPr lang="ar-IQ" sz="1400" b="1" dirty="0" err="1">
                <a:solidFill>
                  <a:schemeClr val="tx1">
                    <a:lumMod val="95000"/>
                    <a:lumOff val="5000"/>
                  </a:schemeClr>
                </a:solidFill>
              </a:rPr>
              <a:t>أليل</a:t>
            </a:r>
            <a:r>
              <a:rPr lang="ar-IQ" sz="1400" b="1" dirty="0">
                <a:solidFill>
                  <a:schemeClr val="tx1">
                    <a:lumMod val="95000"/>
                    <a:lumOff val="5000"/>
                  </a:schemeClr>
                </a:solidFill>
              </a:rPr>
              <a:t> عن الآخر في الانقسام الاختزالي عند تكوين الكميتات, وان كل كميت ناتج سوف يحتوي على </a:t>
            </a:r>
            <a:r>
              <a:rPr lang="ar-IQ" sz="1400" b="1" dirty="0" err="1">
                <a:solidFill>
                  <a:schemeClr val="tx1">
                    <a:lumMod val="95000"/>
                    <a:lumOff val="5000"/>
                  </a:schemeClr>
                </a:solidFill>
              </a:rPr>
              <a:t>أليل</a:t>
            </a:r>
            <a:r>
              <a:rPr lang="ar-IQ" sz="1400" b="1" dirty="0">
                <a:solidFill>
                  <a:schemeClr val="tx1">
                    <a:lumMod val="95000"/>
                    <a:lumOff val="5000"/>
                  </a:schemeClr>
                </a:solidFill>
              </a:rPr>
              <a:t> واحد فقط من زوج الاليلات , ويشغل كل اليل موقعا محددا </a:t>
            </a:r>
            <a:r>
              <a:rPr lang="en-US" sz="1400" b="1" dirty="0">
                <a:solidFill>
                  <a:schemeClr val="tx1">
                    <a:lumMod val="95000"/>
                    <a:lumOff val="5000"/>
                  </a:schemeClr>
                </a:solidFill>
              </a:rPr>
              <a:t>Locus </a:t>
            </a:r>
            <a:r>
              <a:rPr lang="ar-IQ" sz="1400" b="1" dirty="0">
                <a:solidFill>
                  <a:schemeClr val="tx1">
                    <a:lumMod val="95000"/>
                    <a:lumOff val="5000"/>
                  </a:schemeClr>
                </a:solidFill>
              </a:rPr>
              <a:t>على الكروموسوم.</a:t>
            </a:r>
          </a:p>
          <a:p>
            <a:pPr algn="r"/>
            <a:r>
              <a:rPr lang="ar-IQ" sz="1400" b="1" dirty="0">
                <a:solidFill>
                  <a:schemeClr val="tx1">
                    <a:lumMod val="95000"/>
                    <a:lumOff val="5000"/>
                  </a:schemeClr>
                </a:solidFill>
              </a:rPr>
              <a:t>     وفي كل الكلام السابق عن الوراثة المندلية وما ضرب عليها من أمثلة كنا نتحدث عن زوج واحد فقط من الاليلات ولكن في الحقيقة قد يكون هناك اكثر من أليلين الى ثلاثة او اربعة بل يصل العدد الى عشرين او اكثر من الاليلات تتحكم في اظهار اشكالا مظهرية مختلفة لصفة معينة، وتدعى هذه المجموعة من الاليلات </a:t>
            </a:r>
            <a:r>
              <a:rPr lang="ar-IQ" sz="1400" b="1" dirty="0" err="1">
                <a:solidFill>
                  <a:schemeClr val="tx1">
                    <a:lumMod val="95000"/>
                    <a:lumOff val="5000"/>
                  </a:schemeClr>
                </a:solidFill>
              </a:rPr>
              <a:t>بالاليلات</a:t>
            </a:r>
            <a:r>
              <a:rPr lang="ar-IQ" sz="1400" b="1" dirty="0">
                <a:solidFill>
                  <a:schemeClr val="tx1">
                    <a:lumMod val="95000"/>
                    <a:lumOff val="5000"/>
                  </a:schemeClr>
                </a:solidFill>
              </a:rPr>
              <a:t> المتعددة  </a:t>
            </a:r>
            <a:r>
              <a:rPr lang="en-US" sz="1400" b="1" dirty="0">
                <a:solidFill>
                  <a:schemeClr val="tx1">
                    <a:lumMod val="95000"/>
                    <a:lumOff val="5000"/>
                  </a:schemeClr>
                </a:solidFill>
              </a:rPr>
              <a:t>Multiple allele </a:t>
            </a:r>
            <a:r>
              <a:rPr lang="ar-IQ" sz="1400" b="1" dirty="0">
                <a:solidFill>
                  <a:schemeClr val="tx1">
                    <a:lumMod val="95000"/>
                    <a:lumOff val="5000"/>
                  </a:schemeClr>
                </a:solidFill>
              </a:rPr>
              <a:t>وان وجودها لا يؤدي الى عدم التناسق في التراكيب الوراثية </a:t>
            </a:r>
            <a:r>
              <a:rPr lang="ar-IQ" sz="1400" b="1" dirty="0" err="1">
                <a:solidFill>
                  <a:schemeClr val="tx1">
                    <a:lumMod val="95000"/>
                    <a:lumOff val="5000"/>
                  </a:schemeClr>
                </a:solidFill>
              </a:rPr>
              <a:t>للافراد</a:t>
            </a:r>
            <a:r>
              <a:rPr lang="ar-IQ" sz="1400" b="1" dirty="0">
                <a:solidFill>
                  <a:schemeClr val="tx1">
                    <a:lumMod val="95000"/>
                    <a:lumOff val="5000"/>
                  </a:schemeClr>
                </a:solidFill>
              </a:rPr>
              <a:t>، لان أليلين فقط من كل مجموعة تظهر في كل خلية جسمية طبيعية . </a:t>
            </a:r>
          </a:p>
          <a:p>
            <a:pPr algn="r"/>
            <a:r>
              <a:rPr lang="ar-IQ" sz="1400" b="1" dirty="0">
                <a:solidFill>
                  <a:schemeClr val="tx1">
                    <a:lumMod val="95000"/>
                    <a:lumOff val="5000"/>
                  </a:schemeClr>
                </a:solidFill>
              </a:rPr>
              <a:t>      هذا وقد اتضح من دراسة السلوك الوراثي ان الاختلاف المظهري لصفة معينة يعود الى الجين الذي يحدث فيه تغير فينتج طرازا او شكلا مظهريا جديدا مغايرا وهذا التغيير ينتج عن الطفرة </a:t>
            </a:r>
            <a:r>
              <a:rPr lang="en-US" sz="1400" b="1" dirty="0">
                <a:solidFill>
                  <a:schemeClr val="tx1">
                    <a:lumMod val="95000"/>
                    <a:lumOff val="5000"/>
                  </a:schemeClr>
                </a:solidFill>
              </a:rPr>
              <a:t>Mutation </a:t>
            </a:r>
            <a:r>
              <a:rPr lang="ar-IQ" sz="1400" b="1" dirty="0">
                <a:solidFill>
                  <a:schemeClr val="tx1">
                    <a:lumMod val="95000"/>
                    <a:lumOff val="5000"/>
                  </a:schemeClr>
                </a:solidFill>
              </a:rPr>
              <a:t>والتي تعطي أشكالا بديلة اخرى </a:t>
            </a:r>
            <a:r>
              <a:rPr lang="en-US" sz="1400" b="1" dirty="0">
                <a:solidFill>
                  <a:schemeClr val="tx1">
                    <a:lumMod val="95000"/>
                    <a:lumOff val="5000"/>
                  </a:schemeClr>
                </a:solidFill>
              </a:rPr>
              <a:t>Alter native forms </a:t>
            </a:r>
            <a:r>
              <a:rPr lang="ar-IQ" sz="1400" b="1" dirty="0">
                <a:solidFill>
                  <a:schemeClr val="tx1">
                    <a:lumMod val="95000"/>
                    <a:lumOff val="5000"/>
                  </a:schemeClr>
                </a:solidFill>
              </a:rPr>
              <a:t>لنفـــس الجيـن , وبذلك تتكون سلسلة من الاليلات تعرف </a:t>
            </a:r>
            <a:r>
              <a:rPr lang="ar-IQ" sz="1400" b="1" dirty="0" err="1">
                <a:solidFill>
                  <a:schemeClr val="tx1">
                    <a:lumMod val="95000"/>
                    <a:lumOff val="5000"/>
                  </a:schemeClr>
                </a:solidFill>
              </a:rPr>
              <a:t>بالاليلات</a:t>
            </a:r>
            <a:r>
              <a:rPr lang="ar-IQ" sz="1400" b="1" dirty="0">
                <a:solidFill>
                  <a:schemeClr val="tx1">
                    <a:lumMod val="95000"/>
                    <a:lumOff val="5000"/>
                  </a:schemeClr>
                </a:solidFill>
              </a:rPr>
              <a:t> المتعدة .</a:t>
            </a:r>
          </a:p>
          <a:p>
            <a:pPr algn="r"/>
            <a:r>
              <a:rPr lang="ar-IQ" sz="1400" b="1" dirty="0">
                <a:solidFill>
                  <a:schemeClr val="tx1">
                    <a:lumMod val="95000"/>
                    <a:lumOff val="5000"/>
                  </a:schemeClr>
                </a:solidFill>
              </a:rPr>
              <a:t>      اذن </a:t>
            </a:r>
            <a:r>
              <a:rPr lang="ar-IQ" sz="1400" b="1" dirty="0" err="1">
                <a:solidFill>
                  <a:schemeClr val="tx1">
                    <a:lumMod val="95000"/>
                    <a:lumOff val="5000"/>
                  </a:schemeClr>
                </a:solidFill>
              </a:rPr>
              <a:t>فالاليلات</a:t>
            </a:r>
            <a:r>
              <a:rPr lang="ar-IQ" sz="1400" b="1" dirty="0">
                <a:solidFill>
                  <a:schemeClr val="tx1">
                    <a:lumMod val="95000"/>
                    <a:lumOff val="5000"/>
                  </a:schemeClr>
                </a:solidFill>
              </a:rPr>
              <a:t> المتعددة هي جينات اعضاء في نفس الموقع الجيني, وكل </a:t>
            </a:r>
            <a:r>
              <a:rPr lang="ar-IQ" sz="1400" b="1" dirty="0" err="1">
                <a:solidFill>
                  <a:schemeClr val="tx1">
                    <a:lumMod val="95000"/>
                    <a:lumOff val="5000"/>
                  </a:schemeClr>
                </a:solidFill>
              </a:rPr>
              <a:t>أليل</a:t>
            </a:r>
            <a:r>
              <a:rPr lang="ar-IQ" sz="1400" b="1" dirty="0">
                <a:solidFill>
                  <a:schemeClr val="tx1">
                    <a:lumMod val="95000"/>
                    <a:lumOff val="5000"/>
                  </a:schemeClr>
                </a:solidFill>
              </a:rPr>
              <a:t> يؤثر في الصفة </a:t>
            </a:r>
            <a:r>
              <a:rPr lang="ar-IQ" sz="1400" b="1" dirty="0" err="1">
                <a:solidFill>
                  <a:schemeClr val="tx1">
                    <a:lumMod val="95000"/>
                    <a:lumOff val="5000"/>
                  </a:schemeClr>
                </a:solidFill>
              </a:rPr>
              <a:t>تاثيرا</a:t>
            </a:r>
            <a:r>
              <a:rPr lang="ar-IQ" sz="1400" b="1" dirty="0">
                <a:solidFill>
                  <a:schemeClr val="tx1">
                    <a:lumMod val="95000"/>
                    <a:lumOff val="5000"/>
                  </a:schemeClr>
                </a:solidFill>
              </a:rPr>
              <a:t> مختلفا عن الاليل الاخر . ويحتوي الفرد الثنائي المجموعة الكروموسومية (</a:t>
            </a:r>
            <a:r>
              <a:rPr lang="en-US" sz="1400" b="1" dirty="0">
                <a:solidFill>
                  <a:schemeClr val="tx1">
                    <a:lumMod val="95000"/>
                    <a:lumOff val="5000"/>
                  </a:schemeClr>
                </a:solidFill>
              </a:rPr>
              <a:t>diploid)</a:t>
            </a:r>
            <a:r>
              <a:rPr lang="ar-IQ" sz="1400" b="1" dirty="0">
                <a:solidFill>
                  <a:schemeClr val="tx1">
                    <a:lumMod val="95000"/>
                    <a:lumOff val="5000"/>
                  </a:schemeClr>
                </a:solidFill>
              </a:rPr>
              <a:t>على أليلين فقط في نفس الوقت قد يكونان متشابهين </a:t>
            </a:r>
            <a:r>
              <a:rPr lang="en-US" sz="1400" b="1" dirty="0">
                <a:solidFill>
                  <a:schemeClr val="tx1">
                    <a:lumMod val="95000"/>
                    <a:lumOff val="5000"/>
                  </a:schemeClr>
                </a:solidFill>
              </a:rPr>
              <a:t>Homozygous </a:t>
            </a:r>
            <a:r>
              <a:rPr lang="ar-IQ" sz="1400" b="1" dirty="0">
                <a:solidFill>
                  <a:schemeClr val="tx1">
                    <a:lumMod val="95000"/>
                    <a:lumOff val="5000"/>
                  </a:schemeClr>
                </a:solidFill>
              </a:rPr>
              <a:t>او مختلفين </a:t>
            </a:r>
            <a:r>
              <a:rPr lang="en-US" sz="1400" b="1" dirty="0">
                <a:solidFill>
                  <a:schemeClr val="tx1">
                    <a:lumMod val="95000"/>
                    <a:lumOff val="5000"/>
                  </a:schemeClr>
                </a:solidFill>
              </a:rPr>
              <a:t>Heterozygous </a:t>
            </a:r>
            <a:r>
              <a:rPr lang="ar-IQ" sz="1400" b="1" dirty="0">
                <a:solidFill>
                  <a:schemeClr val="tx1">
                    <a:lumMod val="95000"/>
                    <a:lumOff val="5000"/>
                  </a:schemeClr>
                </a:solidFill>
              </a:rPr>
              <a:t>وكل واحد منهما على كروموسوم من الزوج </a:t>
            </a:r>
            <a:r>
              <a:rPr lang="ar-IQ" sz="1400" b="1" dirty="0" err="1">
                <a:solidFill>
                  <a:schemeClr val="tx1">
                    <a:lumMod val="95000"/>
                    <a:lumOff val="5000"/>
                  </a:schemeClr>
                </a:solidFill>
              </a:rPr>
              <a:t>الكروموسومي</a:t>
            </a:r>
            <a:r>
              <a:rPr lang="ar-IQ" sz="1400" b="1" dirty="0">
                <a:solidFill>
                  <a:schemeClr val="tx1">
                    <a:lumMod val="95000"/>
                    <a:lumOff val="5000"/>
                  </a:schemeClr>
                </a:solidFill>
              </a:rPr>
              <a:t> </a:t>
            </a:r>
            <a:r>
              <a:rPr lang="ar-IQ" sz="1400" b="1" dirty="0" err="1">
                <a:solidFill>
                  <a:schemeClr val="tx1">
                    <a:lumMod val="95000"/>
                    <a:lumOff val="5000"/>
                  </a:schemeClr>
                </a:solidFill>
              </a:rPr>
              <a:t>الهرمولوكي</a:t>
            </a:r>
            <a:r>
              <a:rPr lang="ar-IQ" sz="1400" b="1" dirty="0">
                <a:solidFill>
                  <a:schemeClr val="tx1">
                    <a:lumMod val="95000"/>
                    <a:lumOff val="5000"/>
                  </a:schemeClr>
                </a:solidFill>
              </a:rPr>
              <a:t> أي النظير </a:t>
            </a:r>
            <a:r>
              <a:rPr lang="en-US" sz="1400" b="1" dirty="0">
                <a:solidFill>
                  <a:schemeClr val="tx1">
                    <a:lumMod val="95000"/>
                    <a:lumOff val="5000"/>
                  </a:schemeClr>
                </a:solidFill>
              </a:rPr>
              <a:t>Homologous chromosome .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ويمكن ان نرمز لهما كما فعل مندل (مثلا شكل البذور </a:t>
            </a:r>
            <a:r>
              <a:rPr lang="en-US" sz="1400" b="1" dirty="0">
                <a:solidFill>
                  <a:schemeClr val="tx1">
                    <a:lumMod val="95000"/>
                    <a:lumOff val="5000"/>
                  </a:schemeClr>
                </a:solidFill>
              </a:rPr>
              <a:t>s , S </a:t>
            </a:r>
            <a:r>
              <a:rPr lang="ar-IQ" sz="1400" b="1" dirty="0">
                <a:solidFill>
                  <a:schemeClr val="tx1">
                    <a:lumMod val="95000"/>
                    <a:lumOff val="5000"/>
                  </a:schemeClr>
                </a:solidFill>
              </a:rPr>
              <a:t>ولونها </a:t>
            </a:r>
            <a:r>
              <a:rPr lang="en-US" sz="1400" b="1" dirty="0">
                <a:solidFill>
                  <a:schemeClr val="tx1">
                    <a:lumMod val="95000"/>
                    <a:lumOff val="5000"/>
                  </a:schemeClr>
                </a:solidFill>
              </a:rPr>
              <a:t>Y , y ...</a:t>
            </a:r>
            <a:r>
              <a:rPr lang="ar-IQ" sz="1400" b="1" dirty="0">
                <a:solidFill>
                  <a:schemeClr val="tx1">
                    <a:lumMod val="95000"/>
                    <a:lumOff val="5000"/>
                  </a:schemeClr>
                </a:solidFill>
              </a:rPr>
              <a:t>وهكذا) ويمكن ان نرمز لها </a:t>
            </a:r>
            <a:r>
              <a:rPr lang="ar-IQ" sz="1400" b="1" dirty="0" err="1">
                <a:solidFill>
                  <a:schemeClr val="tx1">
                    <a:lumMod val="95000"/>
                    <a:lumOff val="5000"/>
                  </a:schemeClr>
                </a:solidFill>
              </a:rPr>
              <a:t>ايظا</a:t>
            </a:r>
            <a:r>
              <a:rPr lang="ar-IQ" sz="1400" b="1" dirty="0">
                <a:solidFill>
                  <a:schemeClr val="tx1">
                    <a:lumMod val="95000"/>
                    <a:lumOff val="5000"/>
                  </a:schemeClr>
                </a:solidFill>
              </a:rPr>
              <a:t> </a:t>
            </a:r>
            <a:r>
              <a:rPr lang="en-US" sz="1400" b="1" dirty="0">
                <a:solidFill>
                  <a:schemeClr val="tx1">
                    <a:lumMod val="95000"/>
                    <a:lumOff val="5000"/>
                  </a:schemeClr>
                </a:solidFill>
              </a:rPr>
              <a:t>A1 , A2 , B1, B2  </a:t>
            </a:r>
            <a:r>
              <a:rPr lang="ar-IQ" sz="1400" b="1" dirty="0">
                <a:solidFill>
                  <a:schemeClr val="tx1">
                    <a:lumMod val="95000"/>
                    <a:lumOff val="5000"/>
                  </a:schemeClr>
                </a:solidFill>
              </a:rPr>
              <a:t>وهكذا، وهذا الترميز الاخير يفيد في حالة وجود اكثر من </a:t>
            </a:r>
            <a:r>
              <a:rPr lang="ar-IQ" sz="1400" b="1" dirty="0" err="1">
                <a:solidFill>
                  <a:schemeClr val="tx1">
                    <a:lumMod val="95000"/>
                    <a:lumOff val="5000"/>
                  </a:schemeClr>
                </a:solidFill>
              </a:rPr>
              <a:t>اليلين</a:t>
            </a:r>
            <a:r>
              <a:rPr lang="ar-IQ" sz="1400" b="1" dirty="0">
                <a:solidFill>
                  <a:schemeClr val="tx1">
                    <a:lumMod val="95000"/>
                    <a:lumOff val="5000"/>
                  </a:schemeClr>
                </a:solidFill>
              </a:rPr>
              <a:t> (اليلات متعددة) تكون </a:t>
            </a:r>
            <a:r>
              <a:rPr lang="ar-IQ" sz="1400" b="1" dirty="0" err="1">
                <a:solidFill>
                  <a:schemeClr val="tx1">
                    <a:lumMod val="95000"/>
                    <a:lumOff val="5000"/>
                  </a:schemeClr>
                </a:solidFill>
              </a:rPr>
              <a:t>مسؤلة</a:t>
            </a:r>
            <a:r>
              <a:rPr lang="ar-IQ" sz="1400" b="1" dirty="0">
                <a:solidFill>
                  <a:schemeClr val="tx1">
                    <a:lumMod val="95000"/>
                    <a:lumOff val="5000"/>
                  </a:schemeClr>
                </a:solidFill>
              </a:rPr>
              <a:t> عن تعين صفة معينة منتشرة في مجتمع ما، اذ يمكننا من الرمز لها مهما كثر عددها مثل : </a:t>
            </a:r>
          </a:p>
          <a:p>
            <a:pPr algn="r"/>
            <a:r>
              <a:rPr lang="en-US" sz="1400" b="1" dirty="0">
                <a:solidFill>
                  <a:schemeClr val="tx1">
                    <a:lumMod val="95000"/>
                    <a:lumOff val="5000"/>
                  </a:schemeClr>
                </a:solidFill>
              </a:rPr>
              <a:t>A1</a:t>
            </a:r>
            <a:r>
              <a:rPr lang="ar-IQ" sz="1400" b="1" dirty="0">
                <a:solidFill>
                  <a:schemeClr val="tx1">
                    <a:lumMod val="95000"/>
                    <a:lumOff val="5000"/>
                  </a:schemeClr>
                </a:solidFill>
              </a:rPr>
              <a:t>و</a:t>
            </a:r>
            <a:r>
              <a:rPr lang="en-US" sz="1400" b="1" dirty="0">
                <a:solidFill>
                  <a:schemeClr val="tx1">
                    <a:lumMod val="95000"/>
                    <a:lumOff val="5000"/>
                  </a:schemeClr>
                </a:solidFill>
              </a:rPr>
              <a:t>A2 </a:t>
            </a:r>
            <a:r>
              <a:rPr lang="ar-IQ" sz="1400" b="1" dirty="0">
                <a:solidFill>
                  <a:schemeClr val="tx1">
                    <a:lumMod val="95000"/>
                    <a:lumOff val="5000"/>
                  </a:schemeClr>
                </a:solidFill>
              </a:rPr>
              <a:t>و</a:t>
            </a:r>
            <a:r>
              <a:rPr lang="en-US" sz="1400" b="1" dirty="0">
                <a:solidFill>
                  <a:schemeClr val="tx1">
                    <a:lumMod val="95000"/>
                    <a:lumOff val="5000"/>
                  </a:schemeClr>
                </a:solidFill>
              </a:rPr>
              <a:t>A3 </a:t>
            </a:r>
            <a:r>
              <a:rPr lang="ar-IQ" sz="1400" b="1" dirty="0">
                <a:solidFill>
                  <a:schemeClr val="tx1">
                    <a:lumMod val="95000"/>
                    <a:lumOff val="5000"/>
                  </a:schemeClr>
                </a:solidFill>
              </a:rPr>
              <a:t>و</a:t>
            </a:r>
            <a:r>
              <a:rPr lang="en-US" sz="1400" b="1" dirty="0">
                <a:solidFill>
                  <a:schemeClr val="tx1">
                    <a:lumMod val="95000"/>
                    <a:lumOff val="5000"/>
                  </a:schemeClr>
                </a:solidFill>
              </a:rPr>
              <a:t>A4 ....An </a:t>
            </a:r>
            <a:r>
              <a:rPr lang="ar-IQ" sz="1400" b="1" dirty="0">
                <a:solidFill>
                  <a:schemeClr val="tx1">
                    <a:lumMod val="95000"/>
                    <a:lumOff val="5000"/>
                  </a:schemeClr>
                </a:solidFill>
              </a:rPr>
              <a:t>وكما ذكرنا فأن الفرد </a:t>
            </a:r>
            <a:r>
              <a:rPr lang="ar-IQ" sz="1400" b="1" dirty="0" err="1">
                <a:solidFill>
                  <a:schemeClr val="tx1">
                    <a:lumMod val="95000"/>
                    <a:lumOff val="5000"/>
                  </a:schemeClr>
                </a:solidFill>
              </a:rPr>
              <a:t>لايملك</a:t>
            </a:r>
            <a:r>
              <a:rPr lang="ar-IQ" sz="1400" b="1" dirty="0">
                <a:solidFill>
                  <a:schemeClr val="tx1">
                    <a:lumMod val="95000"/>
                    <a:lumOff val="5000"/>
                  </a:schemeClr>
                </a:solidFill>
              </a:rPr>
              <a:t> أكثر من زوج أليلي واحد لتلك الصفة في التركيب الوراثي الواحد (الفرد الواحد ) كأن يمتلك</a:t>
            </a:r>
            <a:r>
              <a:rPr lang="en-US" sz="1400" b="1" dirty="0">
                <a:solidFill>
                  <a:schemeClr val="tx1">
                    <a:lumMod val="95000"/>
                    <a:lumOff val="5000"/>
                  </a:schemeClr>
                </a:solidFill>
              </a:rPr>
              <a:t>A1 </a:t>
            </a:r>
            <a:r>
              <a:rPr lang="en-US" sz="1400" b="1" dirty="0" err="1">
                <a:solidFill>
                  <a:schemeClr val="tx1">
                    <a:lumMod val="95000"/>
                    <a:lumOff val="5000"/>
                  </a:schemeClr>
                </a:solidFill>
              </a:rPr>
              <a:t>A1</a:t>
            </a:r>
            <a:r>
              <a:rPr lang="en-US" sz="1400" b="1" dirty="0">
                <a:solidFill>
                  <a:schemeClr val="tx1">
                    <a:lumMod val="95000"/>
                    <a:lumOff val="5000"/>
                  </a:schemeClr>
                </a:solidFill>
              </a:rPr>
              <a:t> </a:t>
            </a:r>
            <a:r>
              <a:rPr lang="ar-IQ" sz="1400" b="1" dirty="0">
                <a:solidFill>
                  <a:schemeClr val="tx1">
                    <a:lumMod val="95000"/>
                    <a:lumOff val="5000"/>
                  </a:schemeClr>
                </a:solidFill>
              </a:rPr>
              <a:t>او </a:t>
            </a:r>
            <a:r>
              <a:rPr lang="en-US" sz="1400" b="1" dirty="0">
                <a:solidFill>
                  <a:schemeClr val="tx1">
                    <a:lumMod val="95000"/>
                    <a:lumOff val="5000"/>
                  </a:schemeClr>
                </a:solidFill>
              </a:rPr>
              <a:t>A1 A2  </a:t>
            </a:r>
            <a:r>
              <a:rPr lang="ar-IQ" sz="1400" b="1" dirty="0">
                <a:solidFill>
                  <a:schemeClr val="tx1">
                    <a:lumMod val="95000"/>
                    <a:lumOff val="5000"/>
                  </a:schemeClr>
                </a:solidFill>
              </a:rPr>
              <a:t>او </a:t>
            </a:r>
            <a:r>
              <a:rPr lang="en-US" sz="1400" b="1" dirty="0">
                <a:solidFill>
                  <a:schemeClr val="tx1">
                    <a:lumMod val="95000"/>
                    <a:lumOff val="5000"/>
                  </a:schemeClr>
                </a:solidFill>
              </a:rPr>
              <a:t>A3 A4  </a:t>
            </a:r>
            <a:r>
              <a:rPr lang="ar-IQ" sz="1400" b="1" dirty="0">
                <a:solidFill>
                  <a:schemeClr val="tx1">
                    <a:lumMod val="95000"/>
                    <a:lumOff val="5000"/>
                  </a:schemeClr>
                </a:solidFill>
              </a:rPr>
              <a:t>وهكذا </a:t>
            </a:r>
            <a:r>
              <a:rPr lang="ar-IQ" sz="1400" b="1" dirty="0" smtClean="0">
                <a:solidFill>
                  <a:schemeClr val="tx1">
                    <a:lumMod val="95000"/>
                    <a:lumOff val="5000"/>
                  </a:schemeClr>
                </a:solidFill>
              </a:rPr>
              <a:t>.</a:t>
            </a:r>
          </a:p>
          <a:p>
            <a:pPr algn="r"/>
            <a:r>
              <a:rPr lang="ar-IQ" sz="1400" b="1" dirty="0">
                <a:solidFill>
                  <a:schemeClr val="tx1">
                    <a:lumMod val="95000"/>
                    <a:lumOff val="5000"/>
                  </a:schemeClr>
                </a:solidFill>
              </a:rPr>
              <a:t>ويسمى ]ضم جميع الاليلات المختلفة المحتمل وجودها في الزوج الجيني لصفة معينة والتي تتردد بين الأفراد في مجتمع ما , ضمن نظام واحد ودراسة التوارث فيها بنظام او جهاز الاليلات المتعددة [ </a:t>
            </a:r>
          </a:p>
          <a:p>
            <a:pPr algn="r"/>
            <a:r>
              <a:rPr lang="ar-IQ" sz="1400" b="1" dirty="0">
                <a:solidFill>
                  <a:schemeClr val="tx1">
                    <a:lumMod val="95000"/>
                    <a:lumOff val="5000"/>
                  </a:schemeClr>
                </a:solidFill>
              </a:rPr>
              <a:t>ان نظام الاليلات المتعددة موجودة </a:t>
            </a:r>
            <a:r>
              <a:rPr lang="ar-IQ" sz="1400" b="1" dirty="0" err="1">
                <a:solidFill>
                  <a:schemeClr val="tx1">
                    <a:lumMod val="95000"/>
                    <a:lumOff val="5000"/>
                  </a:schemeClr>
                </a:solidFill>
              </a:rPr>
              <a:t>ايظا</a:t>
            </a:r>
            <a:r>
              <a:rPr lang="ar-IQ" sz="1400" b="1" dirty="0">
                <a:solidFill>
                  <a:schemeClr val="tx1">
                    <a:lumMod val="95000"/>
                    <a:lumOff val="5000"/>
                  </a:schemeClr>
                </a:solidFill>
              </a:rPr>
              <a:t> في افراد </a:t>
            </a:r>
            <a:r>
              <a:rPr lang="ar-IQ" sz="1400" b="1" dirty="0" err="1">
                <a:solidFill>
                  <a:schemeClr val="tx1">
                    <a:lumMod val="95000"/>
                    <a:lumOff val="5000"/>
                  </a:schemeClr>
                </a:solidFill>
              </a:rPr>
              <a:t>الهابلويد</a:t>
            </a:r>
            <a:r>
              <a:rPr lang="ar-IQ" sz="1400" b="1" dirty="0">
                <a:solidFill>
                  <a:schemeClr val="tx1">
                    <a:lumMod val="95000"/>
                    <a:lumOff val="5000"/>
                  </a:schemeClr>
                </a:solidFill>
              </a:rPr>
              <a:t> </a:t>
            </a:r>
            <a:r>
              <a:rPr lang="en-US" sz="1400" b="1" dirty="0">
                <a:solidFill>
                  <a:schemeClr val="tx1">
                    <a:lumMod val="95000"/>
                    <a:lumOff val="5000"/>
                  </a:schemeClr>
                </a:solidFill>
              </a:rPr>
              <a:t>Haploid </a:t>
            </a:r>
            <a:r>
              <a:rPr lang="ar-IQ" sz="1400" b="1" dirty="0" err="1">
                <a:solidFill>
                  <a:schemeClr val="tx1">
                    <a:lumMod val="95000"/>
                    <a:lumOff val="5000"/>
                  </a:schemeClr>
                </a:solidFill>
              </a:rPr>
              <a:t>وايظا</a:t>
            </a:r>
            <a:r>
              <a:rPr lang="ar-IQ" sz="1400" b="1" dirty="0">
                <a:solidFill>
                  <a:schemeClr val="tx1">
                    <a:lumMod val="95000"/>
                    <a:lumOff val="5000"/>
                  </a:schemeClr>
                </a:solidFill>
              </a:rPr>
              <a:t> في </a:t>
            </a:r>
            <a:r>
              <a:rPr lang="ar-IQ" sz="1400" b="1" dirty="0" err="1">
                <a:solidFill>
                  <a:schemeClr val="tx1">
                    <a:lumMod val="95000"/>
                    <a:lumOff val="5000"/>
                  </a:schemeClr>
                </a:solidFill>
              </a:rPr>
              <a:t>البولبلويدات</a:t>
            </a:r>
            <a:r>
              <a:rPr lang="ar-IQ" sz="1400" b="1" dirty="0">
                <a:solidFill>
                  <a:schemeClr val="tx1">
                    <a:lumMod val="95000"/>
                    <a:lumOff val="5000"/>
                  </a:schemeClr>
                </a:solidFill>
              </a:rPr>
              <a:t> الاخرى الرباعية والخماسية .... ومن امثلة الاليلات المتعددة في </a:t>
            </a:r>
            <a:r>
              <a:rPr lang="ar-IQ" sz="1400" b="1" dirty="0" err="1">
                <a:solidFill>
                  <a:schemeClr val="tx1">
                    <a:lumMod val="95000"/>
                    <a:lumOff val="5000"/>
                  </a:schemeClr>
                </a:solidFill>
              </a:rPr>
              <a:t>البولبلويدات</a:t>
            </a:r>
            <a:r>
              <a:rPr lang="ar-IQ" sz="1400" b="1" dirty="0">
                <a:solidFill>
                  <a:schemeClr val="tx1">
                    <a:lumMod val="95000"/>
                    <a:lumOff val="5000"/>
                  </a:schemeClr>
                </a:solidFill>
              </a:rPr>
              <a:t> هو لون العيون في حشرة </a:t>
            </a:r>
            <a:r>
              <a:rPr lang="ar-IQ" sz="1400" b="1" dirty="0" err="1">
                <a:solidFill>
                  <a:schemeClr val="tx1">
                    <a:lumMod val="95000"/>
                    <a:lumOff val="5000"/>
                  </a:schemeClr>
                </a:solidFill>
              </a:rPr>
              <a:t>الدروسوفلا</a:t>
            </a:r>
            <a:r>
              <a:rPr lang="ar-IQ" sz="1400" b="1" dirty="0">
                <a:solidFill>
                  <a:schemeClr val="tx1">
                    <a:lumMod val="95000"/>
                    <a:lumOff val="5000"/>
                  </a:schemeClr>
                </a:solidFill>
              </a:rPr>
              <a:t> (يوجد 11أليل) وفي لون ازهار حلق السبع (9) اما جينات العقم الذاتي في نبات التبغ فقد اكتشف العالم </a:t>
            </a:r>
            <a:r>
              <a:rPr lang="en-US" sz="1400" b="1" dirty="0">
                <a:solidFill>
                  <a:schemeClr val="tx1">
                    <a:lumMod val="95000"/>
                    <a:lumOff val="5000"/>
                  </a:schemeClr>
                </a:solidFill>
              </a:rPr>
              <a:t>East 1952 </a:t>
            </a:r>
            <a:r>
              <a:rPr lang="ar-IQ" sz="1400" b="1" dirty="0">
                <a:solidFill>
                  <a:schemeClr val="tx1">
                    <a:lumMod val="95000"/>
                    <a:lumOff val="5000"/>
                  </a:schemeClr>
                </a:solidFill>
              </a:rPr>
              <a:t>ان حبة القاح وهي (</a:t>
            </a:r>
            <a:r>
              <a:rPr lang="ar-IQ" sz="1400" b="1" dirty="0" err="1">
                <a:solidFill>
                  <a:schemeClr val="tx1">
                    <a:lumMod val="95000"/>
                    <a:lumOff val="5000"/>
                  </a:schemeClr>
                </a:solidFill>
              </a:rPr>
              <a:t>هابلويد</a:t>
            </a:r>
            <a:r>
              <a:rPr lang="ar-IQ" sz="1400" b="1" dirty="0">
                <a:solidFill>
                  <a:schemeClr val="tx1">
                    <a:lumMod val="95000"/>
                    <a:lumOff val="5000"/>
                  </a:schemeClr>
                </a:solidFill>
              </a:rPr>
              <a:t>) والتي تمتلك </a:t>
            </a:r>
            <a:r>
              <a:rPr lang="ar-IQ" sz="1400" b="1" dirty="0" err="1">
                <a:solidFill>
                  <a:schemeClr val="tx1">
                    <a:lumMod val="95000"/>
                    <a:lumOff val="5000"/>
                  </a:schemeClr>
                </a:solidFill>
              </a:rPr>
              <a:t>أليل</a:t>
            </a:r>
            <a:r>
              <a:rPr lang="ar-IQ" sz="1400" b="1" dirty="0">
                <a:solidFill>
                  <a:schemeClr val="tx1">
                    <a:lumMod val="95000"/>
                    <a:lumOff val="5000"/>
                  </a:schemeClr>
                </a:solidFill>
              </a:rPr>
              <a:t> عقم ذاتي </a:t>
            </a:r>
            <a:r>
              <a:rPr lang="en-US" sz="1400" b="1" dirty="0">
                <a:solidFill>
                  <a:schemeClr val="tx1">
                    <a:lumMod val="95000"/>
                    <a:lumOff val="5000"/>
                  </a:schemeClr>
                </a:solidFill>
              </a:rPr>
              <a:t>Self – sterility </a:t>
            </a:r>
            <a:r>
              <a:rPr lang="ar-IQ" sz="1400" b="1" dirty="0">
                <a:solidFill>
                  <a:schemeClr val="tx1">
                    <a:lumMod val="95000"/>
                    <a:lumOff val="5000"/>
                  </a:schemeClr>
                </a:solidFill>
              </a:rPr>
              <a:t>هو (</a:t>
            </a:r>
            <a:r>
              <a:rPr lang="en-US" sz="1400" b="1" dirty="0">
                <a:solidFill>
                  <a:schemeClr val="tx1">
                    <a:lumMod val="95000"/>
                    <a:lumOff val="5000"/>
                  </a:schemeClr>
                </a:solidFill>
              </a:rPr>
              <a:t>S1) </a:t>
            </a:r>
            <a:r>
              <a:rPr lang="ar-IQ" sz="1400" b="1" dirty="0">
                <a:solidFill>
                  <a:schemeClr val="tx1">
                    <a:lumMod val="95000"/>
                    <a:lumOff val="5000"/>
                  </a:schemeClr>
                </a:solidFill>
              </a:rPr>
              <a:t>لا تنمو جيدا في قلم المدقة وهي (</a:t>
            </a:r>
            <a:r>
              <a:rPr lang="ar-IQ" sz="1400" b="1" dirty="0" err="1">
                <a:solidFill>
                  <a:schemeClr val="tx1">
                    <a:lumMod val="95000"/>
                    <a:lumOff val="5000"/>
                  </a:schemeClr>
                </a:solidFill>
              </a:rPr>
              <a:t>دبلويد</a:t>
            </a:r>
            <a:r>
              <a:rPr lang="ar-IQ" sz="1400" b="1" dirty="0">
                <a:solidFill>
                  <a:schemeClr val="tx1">
                    <a:lumMod val="95000"/>
                    <a:lumOff val="5000"/>
                  </a:schemeClr>
                </a:solidFill>
              </a:rPr>
              <a:t>) للنبات الذي يحمل هذا الجين (</a:t>
            </a:r>
            <a:r>
              <a:rPr lang="en-US" sz="1400" b="1" dirty="0">
                <a:solidFill>
                  <a:schemeClr val="tx1">
                    <a:lumMod val="95000"/>
                    <a:lumOff val="5000"/>
                  </a:schemeClr>
                </a:solidFill>
              </a:rPr>
              <a:t>S1S1)  </a:t>
            </a:r>
            <a:r>
              <a:rPr lang="ar-IQ" sz="1400" b="1" dirty="0">
                <a:solidFill>
                  <a:schemeClr val="tx1">
                    <a:lumMod val="95000"/>
                    <a:lumOff val="5000"/>
                  </a:schemeClr>
                </a:solidFill>
              </a:rPr>
              <a:t>او(</a:t>
            </a:r>
            <a:r>
              <a:rPr lang="en-US" sz="1400" b="1" dirty="0">
                <a:solidFill>
                  <a:schemeClr val="tx1">
                    <a:lumMod val="95000"/>
                    <a:lumOff val="5000"/>
                  </a:schemeClr>
                </a:solidFill>
              </a:rPr>
              <a:t>S1S2)</a:t>
            </a:r>
            <a:r>
              <a:rPr lang="ar-IQ" sz="1400" b="1" dirty="0">
                <a:solidFill>
                  <a:schemeClr val="tx1">
                    <a:lumMod val="95000"/>
                    <a:lumOff val="5000"/>
                  </a:schemeClr>
                </a:solidFill>
              </a:rPr>
              <a:t>او (</a:t>
            </a:r>
            <a:r>
              <a:rPr lang="en-US" sz="1400" b="1" dirty="0">
                <a:solidFill>
                  <a:schemeClr val="tx1">
                    <a:lumMod val="95000"/>
                    <a:lumOff val="5000"/>
                  </a:schemeClr>
                </a:solidFill>
              </a:rPr>
              <a:t>S1S3) </a:t>
            </a:r>
            <a:r>
              <a:rPr lang="ar-IQ" sz="1400" b="1" dirty="0">
                <a:solidFill>
                  <a:schemeClr val="tx1">
                    <a:lumMod val="95000"/>
                    <a:lumOff val="5000"/>
                  </a:schemeClr>
                </a:solidFill>
              </a:rPr>
              <a:t>الخ... لكنه ينمو جيدا في قلم  زهرة النبات من نوع (</a:t>
            </a:r>
            <a:r>
              <a:rPr lang="en-US" sz="1400" b="1" dirty="0">
                <a:solidFill>
                  <a:schemeClr val="tx1">
                    <a:lumMod val="95000"/>
                    <a:lumOff val="5000"/>
                  </a:schemeClr>
                </a:solidFill>
              </a:rPr>
              <a:t>S2S3)</a:t>
            </a:r>
            <a:r>
              <a:rPr lang="ar-IQ" sz="1400" b="1" dirty="0">
                <a:solidFill>
                  <a:schemeClr val="tx1">
                    <a:lumMod val="95000"/>
                    <a:lumOff val="5000"/>
                  </a:schemeClr>
                </a:solidFill>
              </a:rPr>
              <a:t>او(</a:t>
            </a:r>
            <a:r>
              <a:rPr lang="en-US" sz="1400" b="1" dirty="0">
                <a:solidFill>
                  <a:schemeClr val="tx1">
                    <a:lumMod val="95000"/>
                    <a:lumOff val="5000"/>
                  </a:schemeClr>
                </a:solidFill>
              </a:rPr>
              <a:t>S2S2)</a:t>
            </a:r>
            <a:r>
              <a:rPr lang="ar-IQ" sz="1400" b="1" dirty="0">
                <a:solidFill>
                  <a:schemeClr val="tx1">
                    <a:lumMod val="95000"/>
                    <a:lumOff val="5000"/>
                  </a:schemeClr>
                </a:solidFill>
              </a:rPr>
              <a:t>او(</a:t>
            </a:r>
            <a:r>
              <a:rPr lang="en-US" sz="1400" b="1" dirty="0">
                <a:solidFill>
                  <a:schemeClr val="tx1">
                    <a:lumMod val="95000"/>
                    <a:lumOff val="5000"/>
                  </a:schemeClr>
                </a:solidFill>
              </a:rPr>
              <a:t>S2S4)... </a:t>
            </a:r>
            <a:r>
              <a:rPr lang="ar-IQ" sz="1400" b="1" dirty="0">
                <a:solidFill>
                  <a:schemeClr val="tx1">
                    <a:lumMod val="95000"/>
                    <a:lumOff val="5000"/>
                  </a:schemeClr>
                </a:solidFill>
              </a:rPr>
              <a:t>العائد لنفس النوع النباتي .وهذا النظام </a:t>
            </a:r>
            <a:r>
              <a:rPr lang="ar-IQ" sz="1400" b="1" dirty="0" err="1">
                <a:solidFill>
                  <a:schemeClr val="tx1">
                    <a:lumMod val="95000"/>
                    <a:lumOff val="5000"/>
                  </a:schemeClr>
                </a:solidFill>
              </a:rPr>
              <a:t>الاليلي</a:t>
            </a:r>
            <a:r>
              <a:rPr lang="ar-IQ" sz="1400" b="1" dirty="0">
                <a:solidFill>
                  <a:schemeClr val="tx1">
                    <a:lumMod val="95000"/>
                    <a:lumOff val="5000"/>
                  </a:schemeClr>
                </a:solidFill>
              </a:rPr>
              <a:t> يجبر النبات على التلقيح الخلطي الـ </a:t>
            </a:r>
            <a:r>
              <a:rPr lang="en-US" sz="1400" b="1" dirty="0">
                <a:solidFill>
                  <a:schemeClr val="tx1">
                    <a:lumMod val="95000"/>
                    <a:lumOff val="5000"/>
                  </a:schemeClr>
                </a:solidFill>
              </a:rPr>
              <a:t>Cross pollination  </a:t>
            </a:r>
            <a:r>
              <a:rPr lang="ar-IQ" sz="1400" b="1" dirty="0">
                <a:solidFill>
                  <a:schemeClr val="tx1">
                    <a:lumMod val="95000"/>
                    <a:lumOff val="5000"/>
                  </a:schemeClr>
                </a:solidFill>
              </a:rPr>
              <a:t>مما يقدم نفعا لانتشار الاليلات المتعددة النادرة وضررا </a:t>
            </a:r>
            <a:r>
              <a:rPr lang="ar-IQ" sz="1400" b="1" dirty="0" err="1">
                <a:solidFill>
                  <a:schemeClr val="tx1">
                    <a:lumMod val="95000"/>
                    <a:lumOff val="5000"/>
                  </a:schemeClr>
                </a:solidFill>
              </a:rPr>
              <a:t>للاليلات</a:t>
            </a:r>
            <a:r>
              <a:rPr lang="ar-IQ" sz="1400" b="1" dirty="0">
                <a:solidFill>
                  <a:schemeClr val="tx1">
                    <a:lumMod val="95000"/>
                    <a:lumOff val="5000"/>
                  </a:schemeClr>
                </a:solidFill>
              </a:rPr>
              <a:t> الشائعة, لقد وجد اكثر من (15) اليل من اليلات العقم الذاتي هذه في التبغ, اما في نبات البرسيم فتبلغ اكثر من (200) اليل .</a:t>
            </a:r>
          </a:p>
          <a:p>
            <a:pPr algn="r"/>
            <a:endParaRPr lang="ar-IQ" sz="1400" b="1" dirty="0">
              <a:solidFill>
                <a:schemeClr val="tx1">
                  <a:lumMod val="95000"/>
                  <a:lumOff val="5000"/>
                </a:schemeClr>
              </a:solidFill>
            </a:endParaRPr>
          </a:p>
          <a:p>
            <a:pPr algn="r"/>
            <a:endParaRPr lang="ar-IQ" sz="1400" b="1" dirty="0">
              <a:solidFill>
                <a:schemeClr val="tx1">
                  <a:lumMod val="95000"/>
                  <a:lumOff val="5000"/>
                </a:schemeClr>
              </a:solidFill>
            </a:endParaRPr>
          </a:p>
        </p:txBody>
      </p:sp>
    </p:spTree>
    <p:extLst>
      <p:ext uri="{BB962C8B-B14F-4D97-AF65-F5344CB8AC3E}">
        <p14:creationId xmlns:p14="http://schemas.microsoft.com/office/powerpoint/2010/main" val="3928942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pPr algn="r"/>
            <a:r>
              <a:rPr lang="ar-IQ" sz="1400" b="1" dirty="0"/>
              <a:t>اهم مميزات انظمة الاليلات المتعددة هي : </a:t>
            </a:r>
            <a:br>
              <a:rPr lang="ar-IQ" sz="1400" b="1" dirty="0"/>
            </a:br>
            <a:r>
              <a:rPr lang="ar-IQ" sz="1400" b="1" dirty="0"/>
              <a:t>1- الاليلات المتعددة توثر دائما على نفس الصفة, بحيث تظهر الصفة بدرجات مختلفة حسب الاليلات الداخلة في التركيب الوراثي والمؤثرة على تلك </a:t>
            </a:r>
            <a:r>
              <a:rPr lang="ar-IQ" sz="1400" b="1" dirty="0" err="1"/>
              <a:t>الصفة،ومثال</a:t>
            </a:r>
            <a:r>
              <a:rPr lang="ar-IQ" sz="1400" b="1" dirty="0"/>
              <a:t> ذلك الاليلات </a:t>
            </a:r>
            <a:r>
              <a:rPr lang="ar-IQ" sz="1400" b="1" dirty="0" err="1"/>
              <a:t>المسؤلة</a:t>
            </a:r>
            <a:r>
              <a:rPr lang="ar-IQ" sz="1400" b="1" dirty="0"/>
              <a:t> عن الوان ثمار الباذنجان.</a:t>
            </a:r>
            <a:br>
              <a:rPr lang="ar-IQ" sz="1400" b="1" dirty="0"/>
            </a:br>
            <a:r>
              <a:rPr lang="ar-IQ" sz="1400" b="1" dirty="0"/>
              <a:t>2- تترتب سلسلة الاليلات حسب السيادة فيما بينها، ويكون كل </a:t>
            </a:r>
            <a:r>
              <a:rPr lang="ar-IQ" sz="1400" b="1" dirty="0" err="1"/>
              <a:t>أليل</a:t>
            </a:r>
            <a:r>
              <a:rPr lang="ar-IQ" sz="1400" b="1" dirty="0"/>
              <a:t> سائد على الاليلات الاخرى في السلسلة ويكون متنحيا بالنسبة </a:t>
            </a:r>
            <a:r>
              <a:rPr lang="ar-IQ" sz="1400" b="1" dirty="0" err="1"/>
              <a:t>للاليلات</a:t>
            </a:r>
            <a:r>
              <a:rPr lang="ar-IQ" sz="1400" b="1" dirty="0"/>
              <a:t> التي تفوقه في السلسلة . </a:t>
            </a:r>
            <a:br>
              <a:rPr lang="ar-IQ" sz="1400" b="1" dirty="0"/>
            </a:br>
            <a:r>
              <a:rPr lang="ar-IQ" sz="1400" b="1" dirty="0"/>
              <a:t>3- يمكن ان يحمل التركيب الوراثي او السلالة في مجتمع ما على مجموعة كبيرة من الاليلات لموقع جيني معين خاص بصفة مظهرية معينة . </a:t>
            </a:r>
            <a:br>
              <a:rPr lang="ar-IQ" sz="1400" b="1" dirty="0"/>
            </a:br>
            <a:r>
              <a:rPr lang="ar-IQ" sz="1400" b="1" dirty="0"/>
              <a:t>4- يحمل كل فرد طبيعي أليلين فقط من سلسلة الاليلات وقد يكون نقيا او هجينا في ذلك الموقع الجيني .</a:t>
            </a:r>
            <a:br>
              <a:rPr lang="ar-IQ" sz="1400" b="1" dirty="0"/>
            </a:br>
            <a:r>
              <a:rPr lang="ar-IQ" sz="1400" b="1" dirty="0"/>
              <a:t>5- بما ان جميع الاليلات المتعددة تشمل نفس الموقع الجيني على الكروموسوم لذا فانه </a:t>
            </a:r>
            <a:r>
              <a:rPr lang="ar-IQ" sz="1400" b="1" dirty="0" err="1"/>
              <a:t>لايحصل</a:t>
            </a:r>
            <a:r>
              <a:rPr lang="ar-IQ" sz="1400" b="1" dirty="0"/>
              <a:t> عبور ضمن الاليلات لنفس سلسلة الاليلات المتعددة . </a:t>
            </a:r>
            <a:br>
              <a:rPr lang="ar-IQ" sz="1400" b="1" dirty="0"/>
            </a:br>
            <a:r>
              <a:rPr lang="ar-IQ" sz="1400" b="1" dirty="0"/>
              <a:t>6- اليلات الطراز البري </a:t>
            </a:r>
            <a:r>
              <a:rPr lang="en-US" sz="1400" b="1" dirty="0"/>
              <a:t>type ــ Wild  </a:t>
            </a:r>
            <a:r>
              <a:rPr lang="ar-IQ" sz="1400" b="1" dirty="0"/>
              <a:t>تكون سائدة في الغالب على الاليلات الاخرى وخصوصا </a:t>
            </a:r>
            <a:r>
              <a:rPr lang="ar-IQ" sz="1400" b="1" dirty="0" err="1"/>
              <a:t>الطافرة</a:t>
            </a:r>
            <a:r>
              <a:rPr lang="ar-IQ" sz="1400" b="1" dirty="0"/>
              <a:t> منها مع وجود بعض الشواذ  عن ذلك . </a:t>
            </a:r>
            <a:br>
              <a:rPr lang="ar-IQ" sz="1400" b="1" dirty="0"/>
            </a:br>
            <a:r>
              <a:rPr lang="ar-IQ" sz="1400" b="1" dirty="0"/>
              <a:t>ــــــــــــــــــــــــــــــــــــــــــــــــــــــــــــــــــــــــــــــــــــــــــــــــــ</a:t>
            </a:r>
            <a:br>
              <a:rPr lang="ar-IQ" sz="1400" b="1" dirty="0"/>
            </a:br>
            <a:r>
              <a:rPr lang="ar-IQ" sz="1400" b="1" dirty="0"/>
              <a:t>امثلة على الاليلات المتعددة :</a:t>
            </a:r>
            <a:br>
              <a:rPr lang="ar-IQ" sz="1400" b="1" dirty="0"/>
            </a:br>
            <a:r>
              <a:rPr lang="ar-IQ" sz="1400" b="1" dirty="0"/>
              <a:t>أولا: لفون الفراء في الأرنب :</a:t>
            </a:r>
            <a:br>
              <a:rPr lang="ar-IQ" sz="1400" b="1" dirty="0"/>
            </a:br>
            <a:r>
              <a:rPr lang="ar-IQ" sz="1400" b="1" dirty="0"/>
              <a:t>      يكون لون الفراء للطرز البرية  في الارانب ذات لون </a:t>
            </a:r>
            <a:r>
              <a:rPr lang="ar-IQ" sz="1400" b="1" dirty="0" err="1"/>
              <a:t>اجوتي</a:t>
            </a:r>
            <a:r>
              <a:rPr lang="ar-IQ" sz="1400" b="1" dirty="0"/>
              <a:t> </a:t>
            </a:r>
            <a:r>
              <a:rPr lang="en-US" sz="1400" b="1" dirty="0"/>
              <a:t>Agouti ( </a:t>
            </a:r>
            <a:r>
              <a:rPr lang="ar-IQ" sz="1400" b="1" dirty="0"/>
              <a:t>وفيها يكون لون الشعرة القريب من جلد الحيوان ذو لون رمادي يليها لون اصفر وهو القسم الوسطي من الشعرة بينما يكون لون اطراف الشعر اسود او </a:t>
            </a:r>
            <a:r>
              <a:rPr lang="ar-IQ" sz="1400" b="1" dirty="0" err="1"/>
              <a:t>قهوائي</a:t>
            </a:r>
            <a:r>
              <a:rPr lang="ar-IQ" sz="1400" b="1" dirty="0"/>
              <a:t> )، والمجموعة الثانية من الارانب فهي ذات لون ابيض (ألبينو) </a:t>
            </a:r>
            <a:r>
              <a:rPr lang="en-US" sz="1400" b="1" dirty="0"/>
              <a:t>Albino </a:t>
            </a:r>
            <a:r>
              <a:rPr lang="ar-IQ" sz="1400" b="1" dirty="0"/>
              <a:t>أي ان شعرها </a:t>
            </a:r>
            <a:r>
              <a:rPr lang="ar-IQ" sz="1400" b="1" dirty="0" err="1"/>
              <a:t>لايحتوي</a:t>
            </a:r>
            <a:r>
              <a:rPr lang="ar-IQ" sz="1400" b="1" dirty="0"/>
              <a:t> على اية صبغة، اما المجموعة الثالثة فهي </a:t>
            </a:r>
            <a:r>
              <a:rPr lang="ar-IQ" sz="1400" b="1" dirty="0" err="1"/>
              <a:t>الشنشلا</a:t>
            </a:r>
            <a:r>
              <a:rPr lang="ar-IQ" sz="1400" b="1" dirty="0"/>
              <a:t> </a:t>
            </a:r>
            <a:r>
              <a:rPr lang="en-US" sz="1400" b="1" dirty="0"/>
              <a:t>Chinchilla </a:t>
            </a:r>
            <a:r>
              <a:rPr lang="ar-IQ" sz="1400" b="1" dirty="0"/>
              <a:t>ويكون لون شعرها اسود – رمادي أي تفتقد الى اللون الاصفر، اما المجموعة الرابعة فهي الهملايا </a:t>
            </a:r>
            <a:r>
              <a:rPr lang="en-US" sz="1400" b="1" dirty="0" err="1"/>
              <a:t>Hemalayan</a:t>
            </a:r>
            <a:r>
              <a:rPr lang="en-US" sz="1400" b="1" dirty="0"/>
              <a:t> </a:t>
            </a:r>
            <a:r>
              <a:rPr lang="ar-IQ" sz="1400" b="1" dirty="0"/>
              <a:t>وهي بيضاء اللون عدا نهايات الاطراف والذنب والاذان وطرف الانف فتكون سوداء او بنية اللون وعيونها ليست ملونة كما في الارانب البيضاء والتي تكون عيونها حمراء.</a:t>
            </a:r>
            <a:br>
              <a:rPr lang="ar-IQ" sz="1400" b="1" dirty="0"/>
            </a:br>
            <a:r>
              <a:rPr lang="ar-IQ" sz="1400" b="1" dirty="0"/>
              <a:t>وعند اجراء التلقيحات بين هذه السلالات كانت النتائج كما يلي:</a:t>
            </a:r>
            <a:br>
              <a:rPr lang="ar-IQ" sz="1400" b="1" dirty="0"/>
            </a:br>
            <a:r>
              <a:rPr lang="ar-IQ" sz="1400" b="1" dirty="0"/>
              <a:t>1- </a:t>
            </a:r>
            <a:r>
              <a:rPr lang="ar-IQ" sz="1400" b="1" dirty="0" err="1"/>
              <a:t>اجوتي</a:t>
            </a:r>
            <a:r>
              <a:rPr lang="ar-IQ" sz="1400" b="1" dirty="0"/>
              <a:t> × </a:t>
            </a:r>
            <a:r>
              <a:rPr lang="ar-IQ" sz="1400" b="1" dirty="0" err="1"/>
              <a:t>شنشلا</a:t>
            </a:r>
            <a:r>
              <a:rPr lang="ar-IQ" sz="1400" b="1" dirty="0"/>
              <a:t>         كل النسل </a:t>
            </a:r>
            <a:r>
              <a:rPr lang="ar-IQ" sz="1400" b="1" dirty="0" err="1"/>
              <a:t>اجوتي</a:t>
            </a:r>
            <a:r>
              <a:rPr lang="ar-IQ" sz="1400" b="1" dirty="0"/>
              <a:t>           3  </a:t>
            </a:r>
            <a:r>
              <a:rPr lang="ar-IQ" sz="1400" b="1" dirty="0" err="1"/>
              <a:t>أجوتي</a:t>
            </a:r>
            <a:r>
              <a:rPr lang="ar-IQ" sz="1400" b="1" dirty="0"/>
              <a:t>  : 1   </a:t>
            </a:r>
            <a:r>
              <a:rPr lang="ar-IQ" sz="1400" b="1" dirty="0" err="1"/>
              <a:t>شنشلا</a:t>
            </a:r>
            <a:r>
              <a:rPr lang="ar-IQ" sz="1400" b="1" dirty="0"/>
              <a:t>  </a:t>
            </a:r>
            <a:br>
              <a:rPr lang="ar-IQ" sz="1400" b="1" dirty="0"/>
            </a:br>
            <a:r>
              <a:rPr lang="ar-IQ" sz="1400" b="1" dirty="0"/>
              <a:t>يظهر من التهجين اعلاه ان الجينات التي تتحكم باللون </a:t>
            </a:r>
            <a:r>
              <a:rPr lang="ar-IQ" sz="1400" b="1" dirty="0" err="1"/>
              <a:t>الاجوتي</a:t>
            </a:r>
            <a:r>
              <a:rPr lang="ar-IQ" sz="1400" b="1" dirty="0"/>
              <a:t> ولون </a:t>
            </a:r>
            <a:r>
              <a:rPr lang="ar-IQ" sz="1400" b="1" dirty="0" err="1"/>
              <a:t>الشنشلا</a:t>
            </a:r>
            <a:r>
              <a:rPr lang="ar-IQ" sz="1400" b="1" dirty="0"/>
              <a:t> هي جينات </a:t>
            </a:r>
            <a:r>
              <a:rPr lang="ar-IQ" sz="1400" b="1" dirty="0" err="1"/>
              <a:t>اليلية</a:t>
            </a:r>
            <a:r>
              <a:rPr lang="ar-IQ" sz="1400" b="1" dirty="0"/>
              <a:t> (أي أليلات في موقع واحد) وتخضع لقانون مندل الاول .</a:t>
            </a:r>
            <a:br>
              <a:rPr lang="ar-IQ" sz="1400" b="1" dirty="0"/>
            </a:br>
            <a:r>
              <a:rPr lang="ar-IQ" sz="1400" b="1" dirty="0"/>
              <a:t>2- </a:t>
            </a:r>
            <a:r>
              <a:rPr lang="ar-IQ" sz="1400" b="1" dirty="0" err="1"/>
              <a:t>شنشلا</a:t>
            </a:r>
            <a:r>
              <a:rPr lang="ar-IQ" sz="1400" b="1" dirty="0"/>
              <a:t> × </a:t>
            </a:r>
            <a:r>
              <a:rPr lang="ar-IQ" sz="1400" b="1" dirty="0" err="1"/>
              <a:t>البينو</a:t>
            </a:r>
            <a:r>
              <a:rPr lang="ar-IQ" sz="1400" b="1" dirty="0"/>
              <a:t>          كل النسل </a:t>
            </a:r>
            <a:r>
              <a:rPr lang="ar-IQ" sz="1400" b="1" dirty="0" err="1"/>
              <a:t>شنشلا</a:t>
            </a:r>
            <a:r>
              <a:rPr lang="ar-IQ" sz="1400" b="1" dirty="0"/>
              <a:t>           3   </a:t>
            </a:r>
            <a:r>
              <a:rPr lang="ar-IQ" sz="1400" b="1" dirty="0" err="1"/>
              <a:t>شنشلا</a:t>
            </a:r>
            <a:r>
              <a:rPr lang="ar-IQ" sz="1400" b="1" dirty="0"/>
              <a:t>  : 1  </a:t>
            </a:r>
            <a:r>
              <a:rPr lang="ar-IQ" sz="1400" b="1" dirty="0" err="1"/>
              <a:t>البينو</a:t>
            </a:r>
            <a:r>
              <a:rPr lang="ar-IQ" sz="1400" b="1" dirty="0"/>
              <a:t/>
            </a:r>
            <a:br>
              <a:rPr lang="ar-IQ" sz="1400" b="1" dirty="0"/>
            </a:br>
            <a:r>
              <a:rPr lang="ar-IQ" sz="1400" b="1" dirty="0"/>
              <a:t>     ويظهر من التهجين اعلاه ان زوج واحد من الجينات يتحكم باللونين </a:t>
            </a:r>
            <a:r>
              <a:rPr lang="ar-IQ" sz="1400" b="1" dirty="0" err="1"/>
              <a:t>الشنشلا</a:t>
            </a:r>
            <a:r>
              <a:rPr lang="ar-IQ" sz="1400" b="1" dirty="0"/>
              <a:t> </a:t>
            </a:r>
            <a:r>
              <a:rPr lang="ar-IQ" sz="1400" b="1" dirty="0" err="1"/>
              <a:t>والابينو</a:t>
            </a:r>
            <a:r>
              <a:rPr lang="ar-IQ" sz="1400" b="1" dirty="0"/>
              <a:t> وهما أليلين لموقع جيني واحد أي لنفس الموقع الجيني ويخضعان لقانون مندل الاول.</a:t>
            </a:r>
            <a:br>
              <a:rPr lang="ar-IQ" sz="1400" b="1" dirty="0"/>
            </a:br>
            <a:r>
              <a:rPr lang="ar-IQ" sz="1400" b="1" dirty="0"/>
              <a:t>3- هملايا × </a:t>
            </a:r>
            <a:r>
              <a:rPr lang="ar-IQ" sz="1400" b="1" dirty="0" err="1"/>
              <a:t>البينو</a:t>
            </a:r>
            <a:r>
              <a:rPr lang="ar-IQ" sz="1400" b="1" dirty="0"/>
              <a:t>          كل النسل هملايا           3    هملايا  :   1 </a:t>
            </a:r>
            <a:r>
              <a:rPr lang="ar-IQ" sz="1400" b="1" dirty="0" err="1"/>
              <a:t>البينو</a:t>
            </a:r>
            <a:r>
              <a:rPr lang="ar-IQ" sz="1400" b="1" dirty="0"/>
              <a:t/>
            </a:r>
            <a:br>
              <a:rPr lang="ar-IQ" sz="1400" b="1" dirty="0"/>
            </a:br>
            <a:r>
              <a:rPr lang="ar-IQ" sz="1400" b="1" dirty="0"/>
              <a:t>من التضريب اعلاه نجد ان اللونين الهملايا </a:t>
            </a:r>
            <a:r>
              <a:rPr lang="ar-IQ" sz="1400" b="1" dirty="0" err="1"/>
              <a:t>والالبينو</a:t>
            </a:r>
            <a:r>
              <a:rPr lang="ar-IQ" sz="1400" b="1" dirty="0"/>
              <a:t> يخضعان لقانون مندل الاول </a:t>
            </a:r>
            <a:r>
              <a:rPr lang="ar-IQ" sz="1400" b="1" dirty="0" err="1"/>
              <a:t>ايظا</a:t>
            </a:r>
            <a:r>
              <a:rPr lang="ar-IQ" sz="1400" b="1" dirty="0"/>
              <a:t> وهما أليلان لنفس الموقع الجيني .</a:t>
            </a:r>
            <a:br>
              <a:rPr lang="ar-IQ" sz="1400" b="1" dirty="0"/>
            </a:br>
            <a:r>
              <a:rPr lang="ar-IQ" sz="1400" b="1" dirty="0"/>
              <a:t>4- </a:t>
            </a:r>
            <a:r>
              <a:rPr lang="ar-IQ" sz="1400" b="1" dirty="0" err="1"/>
              <a:t>شنشلا</a:t>
            </a:r>
            <a:r>
              <a:rPr lang="ar-IQ" sz="1400" b="1" dirty="0"/>
              <a:t> × هملايا         كل النسل  </a:t>
            </a:r>
            <a:r>
              <a:rPr lang="ar-IQ" sz="1400" b="1" dirty="0" err="1"/>
              <a:t>شنشلا</a:t>
            </a:r>
            <a:r>
              <a:rPr lang="ar-IQ" sz="1400" b="1" dirty="0"/>
              <a:t>        3   هملايا   :  1   </a:t>
            </a:r>
            <a:r>
              <a:rPr lang="ar-IQ" sz="1400" b="1" dirty="0" err="1"/>
              <a:t>شنشلا</a:t>
            </a:r>
            <a:r>
              <a:rPr lang="ar-IQ" sz="1400" b="1" dirty="0"/>
              <a:t/>
            </a:r>
            <a:br>
              <a:rPr lang="ar-IQ" sz="1400" b="1" dirty="0"/>
            </a:br>
            <a:r>
              <a:rPr lang="ar-IQ" sz="1400" b="1" dirty="0"/>
              <a:t>   وهذا التضريب </a:t>
            </a:r>
            <a:r>
              <a:rPr lang="ar-IQ" sz="1400" b="1" dirty="0" err="1"/>
              <a:t>ايظا</a:t>
            </a:r>
            <a:r>
              <a:rPr lang="ar-IQ" sz="1400" b="1" dirty="0"/>
              <a:t> يشير الى ان الجينات </a:t>
            </a:r>
            <a:r>
              <a:rPr lang="ar-IQ" sz="1400" b="1" dirty="0" err="1"/>
              <a:t>المسؤلة</a:t>
            </a:r>
            <a:r>
              <a:rPr lang="ar-IQ" sz="1400" b="1" dirty="0"/>
              <a:t> عن اللونين </a:t>
            </a:r>
            <a:r>
              <a:rPr lang="ar-IQ" sz="1400" b="1" dirty="0" err="1"/>
              <a:t>شنشلا</a:t>
            </a:r>
            <a:r>
              <a:rPr lang="ar-IQ" sz="1400" b="1" dirty="0"/>
              <a:t> وهملايا هي جينات أليلية وتقع في نفس الموقع الجيني. </a:t>
            </a:r>
          </a:p>
        </p:txBody>
      </p:sp>
    </p:spTree>
    <p:extLst>
      <p:ext uri="{BB962C8B-B14F-4D97-AF65-F5344CB8AC3E}">
        <p14:creationId xmlns:p14="http://schemas.microsoft.com/office/powerpoint/2010/main" val="1586996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6858000"/>
          </a:xfrm>
        </p:spPr>
        <p:txBody>
          <a:bodyPr>
            <a:normAutofit fontScale="90000"/>
          </a:bodyPr>
          <a:lstStyle/>
          <a:p>
            <a:pPr algn="r"/>
            <a:r>
              <a:rPr lang="ar-IQ" sz="1400" b="1" dirty="0"/>
              <a:t> ولو دققنا النظر في التضريبات الاربعة السابقة لوجدناها عبارة عن :</a:t>
            </a:r>
            <a:br>
              <a:rPr lang="ar-IQ" sz="1400" b="1" dirty="0"/>
            </a:br>
            <a:r>
              <a:rPr lang="ar-IQ" sz="1400" b="1" dirty="0"/>
              <a:t>1- سلسلة من الاليلات لموقع جيني واحد يختص بلون الفرو </a:t>
            </a:r>
            <a:r>
              <a:rPr lang="ar-IQ" sz="1400" b="1" dirty="0" err="1"/>
              <a:t>للارانب</a:t>
            </a:r>
            <a:r>
              <a:rPr lang="ar-IQ" sz="1400" b="1" dirty="0"/>
              <a:t>، وســـنرمز بـالرمـوز </a:t>
            </a:r>
            <a:r>
              <a:rPr lang="en-US" sz="1400" b="1" dirty="0"/>
              <a:t>C+    </a:t>
            </a:r>
            <a:r>
              <a:rPr lang="ar-IQ" sz="1400" b="1" dirty="0"/>
              <a:t>و </a:t>
            </a:r>
            <a:r>
              <a:rPr lang="en-US" sz="1400" b="1" dirty="0" err="1"/>
              <a:t>Cch</a:t>
            </a:r>
            <a:r>
              <a:rPr lang="en-US" sz="1400" b="1" dirty="0"/>
              <a:t> </a:t>
            </a:r>
            <a:r>
              <a:rPr lang="ar-IQ" sz="1400" b="1" dirty="0"/>
              <a:t>و </a:t>
            </a:r>
            <a:r>
              <a:rPr lang="en-US" sz="1400" b="1" dirty="0" err="1"/>
              <a:t>Ch</a:t>
            </a:r>
            <a:r>
              <a:rPr lang="en-US" sz="1400" b="1" dirty="0"/>
              <a:t> </a:t>
            </a:r>
            <a:r>
              <a:rPr lang="ar-IQ" sz="1400" b="1" dirty="0"/>
              <a:t>و</a:t>
            </a:r>
            <a:r>
              <a:rPr lang="en-US" sz="1400" b="1" dirty="0"/>
              <a:t>C  </a:t>
            </a:r>
            <a:r>
              <a:rPr lang="ar-IQ" sz="1400" b="1" dirty="0"/>
              <a:t>للجينات الخاصة </a:t>
            </a:r>
            <a:r>
              <a:rPr lang="ar-IQ" sz="1400" b="1" dirty="0" err="1"/>
              <a:t>بالالوان</a:t>
            </a:r>
            <a:r>
              <a:rPr lang="ar-IQ" sz="1400" b="1" dirty="0"/>
              <a:t> </a:t>
            </a:r>
            <a:r>
              <a:rPr lang="ar-IQ" sz="1400" b="1" dirty="0" err="1"/>
              <a:t>الاجوتي</a:t>
            </a:r>
            <a:r>
              <a:rPr lang="ar-IQ" sz="1400" b="1" dirty="0"/>
              <a:t> </a:t>
            </a:r>
            <a:r>
              <a:rPr lang="ar-IQ" sz="1400" b="1" dirty="0" err="1"/>
              <a:t>والشنشلا</a:t>
            </a:r>
            <a:r>
              <a:rPr lang="ar-IQ" sz="1400" b="1" dirty="0"/>
              <a:t> والهملايا </a:t>
            </a:r>
            <a:r>
              <a:rPr lang="ar-IQ" sz="1400" b="1" dirty="0" err="1"/>
              <a:t>والالبينو</a:t>
            </a:r>
            <a:r>
              <a:rPr lang="ar-IQ" sz="1400" b="1" dirty="0"/>
              <a:t> على التوالي </a:t>
            </a:r>
            <a:r>
              <a:rPr lang="ar-IQ" sz="1400" b="1" dirty="0" smtClean="0"/>
              <a:t>.</a:t>
            </a:r>
            <a:r>
              <a:rPr lang="ar-IQ" sz="1400" b="1" dirty="0"/>
              <a:t/>
            </a:r>
            <a:br>
              <a:rPr lang="ar-IQ" sz="1400" b="1" dirty="0"/>
            </a:br>
            <a:r>
              <a:rPr lang="ar-IQ" sz="1400" b="1" dirty="0"/>
              <a:t>2- هناك علاقة سيادة تامة بين الاليلات السابقة وكالاتي :</a:t>
            </a:r>
            <a:br>
              <a:rPr lang="ar-IQ" sz="1400" b="1" dirty="0"/>
            </a:br>
            <a:r>
              <a:rPr lang="ar-IQ" sz="1400" b="1" dirty="0"/>
              <a:t>   </a:t>
            </a:r>
            <a:r>
              <a:rPr lang="en-US" sz="1400" b="1" dirty="0"/>
              <a:t>C     </a:t>
            </a:r>
            <a:r>
              <a:rPr lang="en-US" sz="1400" b="1" dirty="0" err="1"/>
              <a:t>Ch</a:t>
            </a:r>
            <a:r>
              <a:rPr lang="en-US" sz="1400" b="1" dirty="0"/>
              <a:t>   &gt;  &gt;   </a:t>
            </a:r>
            <a:r>
              <a:rPr lang="en-US" sz="1400" b="1" dirty="0" err="1"/>
              <a:t>Cch</a:t>
            </a:r>
            <a:r>
              <a:rPr lang="en-US" sz="1400" b="1" dirty="0"/>
              <a:t>    C+   &gt;  </a:t>
            </a:r>
            <a:br>
              <a:rPr lang="en-US" sz="1400" b="1" dirty="0"/>
            </a:br>
            <a:r>
              <a:rPr lang="en-US" sz="1400" b="1" dirty="0"/>
              <a:t>3- </a:t>
            </a:r>
            <a:r>
              <a:rPr lang="ar-IQ" sz="1400" b="1" dirty="0"/>
              <a:t>يكون النسل الناتج في الجيل الاول والثاني </a:t>
            </a:r>
            <a:r>
              <a:rPr lang="ar-IQ" sz="1400" b="1" dirty="0" err="1"/>
              <a:t>بالاشكال</a:t>
            </a:r>
            <a:r>
              <a:rPr lang="ar-IQ" sz="1400" b="1" dirty="0"/>
              <a:t> المظهرية (</a:t>
            </a:r>
            <a:r>
              <a:rPr lang="ar-IQ" sz="1400" b="1" dirty="0" err="1"/>
              <a:t>الفينوتايب</a:t>
            </a:r>
            <a:r>
              <a:rPr lang="ar-IQ" sz="1400" b="1" dirty="0"/>
              <a:t>) والتراكيب الوراثية (</a:t>
            </a:r>
            <a:r>
              <a:rPr lang="ar-IQ" sz="1400" b="1" dirty="0" err="1"/>
              <a:t>الجينوتايب</a:t>
            </a:r>
            <a:r>
              <a:rPr lang="ar-IQ" sz="1400" b="1" dirty="0"/>
              <a:t>)وعلى الشكل التالي </a:t>
            </a:r>
            <a:r>
              <a:rPr lang="ar-IQ" sz="1400" b="1" dirty="0" smtClean="0"/>
              <a:t>:</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a:t>ولمعرفة عدد التراكيب الوراثية المختلفة الممكنة لكائن حي ثنائي المجموعة الكروموسومية (</a:t>
            </a:r>
            <a:r>
              <a:rPr lang="en-US" sz="1400" b="1" dirty="0"/>
              <a:t>Diploid) </a:t>
            </a:r>
            <a:r>
              <a:rPr lang="ar-IQ" sz="1400" b="1" dirty="0"/>
              <a:t>فان ذلك يعتمد على عدد الاليلات الموجودة في تلك السلسلة الخاصة بذلك الموقع الوراثي للجين المعين، فاذا رمزنا بالرمز (</a:t>
            </a:r>
            <a:r>
              <a:rPr lang="en-US" sz="1400" b="1" dirty="0"/>
              <a:t>n) </a:t>
            </a:r>
            <a:r>
              <a:rPr lang="ar-IQ" sz="1400" b="1" dirty="0"/>
              <a:t>لعدد أليلات الجين في سلسلة معينة من الاليلات لموقع جيني محدد </a:t>
            </a:r>
            <a:r>
              <a:rPr lang="ar-IQ" sz="1400" b="1" dirty="0" err="1"/>
              <a:t>فبامكاننا</a:t>
            </a:r>
            <a:r>
              <a:rPr lang="ar-IQ" sz="1400" b="1" dirty="0"/>
              <a:t> معرفة عدد التراكيب الوراثية المختلفة الممكن الحصول عليها من جراء التضريبات المختلفة بين الافراد الذين يحملون هذه الاليلات حسب المعادلة التالية :</a:t>
            </a:r>
            <a:br>
              <a:rPr lang="ar-IQ" sz="1400" b="1" dirty="0"/>
            </a:br>
            <a:r>
              <a:rPr lang="ar-IQ" sz="1400" b="1" dirty="0"/>
              <a:t>                                      </a:t>
            </a:r>
            <a:r>
              <a:rPr lang="en-US" sz="1400" b="1" dirty="0"/>
              <a:t>n(n+1)</a:t>
            </a:r>
            <a:br>
              <a:rPr lang="en-US" sz="1400" b="1" dirty="0"/>
            </a:br>
            <a:r>
              <a:rPr lang="ar-IQ" sz="1400" b="1" dirty="0"/>
              <a:t>عدد التراكيب الوراثية   =    ـــــــــــــــــ </a:t>
            </a:r>
            <a:br>
              <a:rPr lang="ar-IQ" sz="1400" b="1" dirty="0"/>
            </a:br>
            <a:r>
              <a:rPr lang="ar-IQ" sz="1400" b="1" dirty="0"/>
              <a:t>                                          2</a:t>
            </a:r>
            <a:br>
              <a:rPr lang="ar-IQ" sz="1400" b="1" dirty="0"/>
            </a:br>
            <a:r>
              <a:rPr lang="ar-IQ" sz="1400" b="1" dirty="0"/>
              <a:t>حيث ان </a:t>
            </a:r>
            <a:r>
              <a:rPr lang="en-US" sz="1400" b="1" dirty="0"/>
              <a:t>n : = </a:t>
            </a:r>
            <a:r>
              <a:rPr lang="ar-IQ" sz="1400" b="1" dirty="0"/>
              <a:t>عدد الاليلات في الموقع الجيني</a:t>
            </a:r>
            <a:br>
              <a:rPr lang="ar-IQ" sz="1400" b="1" dirty="0"/>
            </a:br>
            <a:r>
              <a:rPr lang="ar-IQ" sz="1400" b="1" dirty="0"/>
              <a:t>وهذه المعادلة تختلف عن قوانين مندل في كيفية حساب عدد التراكيب الوراثية لزوج واحد او اكثر من الصفات المتضادة . ففي قوانين مندل يحسب عدد التراكيب الوراثية حسب المعادلة 3</a:t>
            </a:r>
            <a:r>
              <a:rPr lang="en-US" sz="1400" b="1" dirty="0"/>
              <a:t>n .</a:t>
            </a:r>
            <a:br>
              <a:rPr lang="en-US" sz="1400" b="1" dirty="0"/>
            </a:br>
            <a:r>
              <a:rPr lang="ar-IQ" sz="1400" b="1" dirty="0"/>
              <a:t>ولو رجعنا الى مثال لون فراء الارانب حيث كانت لدينا سلسلة من الاليلات المتعددة تتحكم باللون وعددها اربعة وهي </a:t>
            </a:r>
            <a:r>
              <a:rPr lang="en-US" sz="1400" b="1" dirty="0"/>
              <a:t>C+ </a:t>
            </a:r>
            <a:r>
              <a:rPr lang="ar-IQ" sz="1400" b="1" dirty="0"/>
              <a:t>و </a:t>
            </a:r>
            <a:r>
              <a:rPr lang="en-US" sz="1400" b="1" dirty="0" err="1"/>
              <a:t>Cch</a:t>
            </a:r>
            <a:r>
              <a:rPr lang="en-US" sz="1400" b="1" dirty="0"/>
              <a:t> </a:t>
            </a:r>
            <a:r>
              <a:rPr lang="ar-IQ" sz="1400" b="1" dirty="0"/>
              <a:t>و </a:t>
            </a:r>
            <a:r>
              <a:rPr lang="en-US" sz="1400" b="1" dirty="0" err="1"/>
              <a:t>Ch</a:t>
            </a:r>
            <a:r>
              <a:rPr lang="en-US" sz="1400" b="1" dirty="0"/>
              <a:t> </a:t>
            </a:r>
            <a:r>
              <a:rPr lang="ar-IQ" sz="1400" b="1" dirty="0"/>
              <a:t>و </a:t>
            </a:r>
            <a:r>
              <a:rPr lang="en-US" sz="1400" b="1" dirty="0"/>
              <a:t>C </a:t>
            </a:r>
            <a:r>
              <a:rPr lang="ar-IQ" sz="1400" b="1" dirty="0"/>
              <a:t>ولذلك وحسب المعدلة :</a:t>
            </a:r>
            <a:br>
              <a:rPr lang="ar-IQ" sz="1400" b="1" dirty="0"/>
            </a:br>
            <a:r>
              <a:rPr lang="ar-IQ" sz="1400" b="1" dirty="0"/>
              <a:t>                                      </a:t>
            </a:r>
            <a:r>
              <a:rPr lang="en-US" sz="1400" b="1" dirty="0"/>
              <a:t>n(n+1)</a:t>
            </a:r>
            <a:br>
              <a:rPr lang="en-US" sz="1400" b="1" dirty="0"/>
            </a:br>
            <a:r>
              <a:rPr lang="ar-IQ" sz="1400" b="1" dirty="0"/>
              <a:t>عدد التراكيب الوراثية   =    ـــــــــــــــــ </a:t>
            </a:r>
            <a:br>
              <a:rPr lang="ar-IQ" sz="1400" b="1" dirty="0"/>
            </a:br>
            <a:r>
              <a:rPr lang="ar-IQ" sz="1400" b="1" dirty="0"/>
              <a:t>                                          2</a:t>
            </a:r>
            <a:br>
              <a:rPr lang="ar-IQ" sz="1400" b="1" dirty="0"/>
            </a:br>
            <a:r>
              <a:rPr lang="ar-IQ" sz="1400" b="1" dirty="0"/>
              <a:t>                                                       4(4+1)       5 × 4</a:t>
            </a:r>
            <a:br>
              <a:rPr lang="ar-IQ" sz="1400" b="1" dirty="0"/>
            </a:br>
            <a:r>
              <a:rPr lang="ar-IQ" sz="1400" b="1" dirty="0"/>
              <a:t>فان عدد التراكيب الوراثية الممكنة يكون =  ـــــــــــــــــ =   ـــــــــ  =  10</a:t>
            </a:r>
            <a:br>
              <a:rPr lang="ar-IQ" sz="1400" b="1" dirty="0"/>
            </a:br>
            <a:r>
              <a:rPr lang="ar-IQ" sz="1400" b="1" dirty="0"/>
              <a:t>                                                           2               2</a:t>
            </a:r>
            <a:br>
              <a:rPr lang="ar-IQ" sz="1400" b="1" dirty="0"/>
            </a:br>
            <a:endParaRPr lang="ar-IQ" sz="1400" b="1"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7" y="1556791"/>
            <a:ext cx="6408712" cy="1368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3662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988840"/>
            <a:ext cx="8229600" cy="4869160"/>
          </a:xfrm>
        </p:spPr>
        <p:txBody>
          <a:bodyPr>
            <a:normAutofit fontScale="90000"/>
          </a:bodyPr>
          <a:lstStyle/>
          <a:p>
            <a:pPr algn="r"/>
            <a:r>
              <a:rPr lang="ar-IQ" sz="1400" b="1" dirty="0"/>
              <a:t>أي عشرة تراكيب وراثية مختلفة من الارانب نتجت من وجود اربعة اليلات مختلفة لموقع وراثي (جيني) واحد ،وهي موضحة بالجدول السابق.</a:t>
            </a:r>
            <a:br>
              <a:rPr lang="ar-IQ" sz="1400" b="1" dirty="0"/>
            </a:br>
            <a:r>
              <a:rPr lang="ar-IQ" sz="1400" b="1" dirty="0"/>
              <a:t>ان هذه الزيادة في عدد التراكيب الوراثية والناتجة من وجود سلسلة الاليلات المتعددة يؤمن زيادة كبيرة في التباين الوراثي في المجتمعات النباتية والحيوانية.</a:t>
            </a:r>
            <a:br>
              <a:rPr lang="ar-IQ" sz="1400" b="1" dirty="0"/>
            </a:br>
            <a:r>
              <a:rPr lang="ar-IQ" sz="1400" b="1" dirty="0"/>
              <a:t>    ان الدلائل المتوفرة تشير الى امكانية حدوث الطفرات في موقع جيني معين وبعدة اتجاهات وبعدد من المرات خلال تاريخ تطور النوع، فسلسلة الاليلات المتعددة في الارانب على سبيل المثال قد حدثت بدون شك في اوقات واماكن مختلفة حيث توجد امكانية كبيرة لحدوث الطفرات في الجين الاصلي .</a:t>
            </a:r>
            <a:br>
              <a:rPr lang="ar-IQ" sz="1400" b="1" dirty="0"/>
            </a:br>
            <a:r>
              <a:rPr lang="ar-IQ" sz="1400" b="1" dirty="0"/>
              <a:t> </a:t>
            </a:r>
            <a:br>
              <a:rPr lang="ar-IQ" sz="1400" b="1" dirty="0"/>
            </a:br>
            <a:r>
              <a:rPr lang="ar-IQ" sz="1400" b="1" dirty="0"/>
              <a:t>ثانيا :حجم الجناح في حشرة </a:t>
            </a:r>
            <a:r>
              <a:rPr lang="ar-IQ" sz="1400" b="1" dirty="0" err="1"/>
              <a:t>الدروسفلا</a:t>
            </a:r>
            <a:r>
              <a:rPr lang="ar-IQ" sz="1400" b="1" dirty="0"/>
              <a:t> : </a:t>
            </a:r>
            <a:br>
              <a:rPr lang="ar-IQ" sz="1400" b="1" dirty="0"/>
            </a:br>
            <a:r>
              <a:rPr lang="ar-IQ" sz="1400" b="1" dirty="0"/>
              <a:t>في حشرة </a:t>
            </a:r>
            <a:r>
              <a:rPr lang="ar-IQ" sz="1400" b="1" dirty="0" err="1"/>
              <a:t>الدروسوفلا</a:t>
            </a:r>
            <a:r>
              <a:rPr lang="ar-IQ" sz="1400" b="1" dirty="0"/>
              <a:t> هناك ثلاثة أشكال للجين (</a:t>
            </a:r>
            <a:r>
              <a:rPr lang="en-US" sz="1400" b="1" dirty="0"/>
              <a:t>L) </a:t>
            </a:r>
            <a:r>
              <a:rPr lang="ar-IQ" sz="1400" b="1" dirty="0"/>
              <a:t>الخاص بحجم الجناح وهي : </a:t>
            </a:r>
            <a:br>
              <a:rPr lang="ar-IQ" sz="1400" b="1" dirty="0"/>
            </a:br>
            <a:r>
              <a:rPr lang="ar-IQ" sz="1400" b="1" dirty="0"/>
              <a:t>1ـ    +</a:t>
            </a:r>
            <a:r>
              <a:rPr lang="en-US" sz="1400" b="1" dirty="0"/>
              <a:t>L   </a:t>
            </a:r>
            <a:r>
              <a:rPr lang="ar-IQ" sz="1400" b="1" dirty="0"/>
              <a:t>الجناح الطبيعي (النوع البري) ويكون ذات شكل طويل . </a:t>
            </a:r>
            <a:br>
              <a:rPr lang="ar-IQ" sz="1400" b="1" dirty="0"/>
            </a:br>
            <a:r>
              <a:rPr lang="ar-IQ" sz="1400" b="1" dirty="0"/>
              <a:t>2ـ   </a:t>
            </a:r>
            <a:r>
              <a:rPr lang="en-US" sz="1400" b="1" dirty="0" err="1"/>
              <a:t>Lvg</a:t>
            </a:r>
            <a:r>
              <a:rPr lang="en-US" sz="1400" b="1" dirty="0"/>
              <a:t>   </a:t>
            </a:r>
            <a:r>
              <a:rPr lang="ar-IQ" sz="1400" b="1" dirty="0"/>
              <a:t>للجناح المختزل. </a:t>
            </a:r>
            <a:br>
              <a:rPr lang="ar-IQ" sz="1400" b="1" dirty="0"/>
            </a:br>
            <a:r>
              <a:rPr lang="ar-IQ" sz="1400" b="1" dirty="0"/>
              <a:t>3ـ    </a:t>
            </a:r>
            <a:r>
              <a:rPr lang="en-US" sz="1400" b="1" dirty="0"/>
              <a:t>La   </a:t>
            </a:r>
            <a:r>
              <a:rPr lang="ar-IQ" sz="1400" b="1" dirty="0"/>
              <a:t>للجناح القرني .</a:t>
            </a:r>
            <a:br>
              <a:rPr lang="ar-IQ" sz="1400" b="1" dirty="0"/>
            </a:br>
            <a:r>
              <a:rPr lang="ar-IQ" sz="1400" b="1" dirty="0"/>
              <a:t/>
            </a:r>
            <a:br>
              <a:rPr lang="ar-IQ" sz="1400" b="1" dirty="0"/>
            </a:br>
            <a:r>
              <a:rPr lang="ar-IQ" sz="1400" b="1" dirty="0"/>
              <a:t>                        علما ان الاليلات     </a:t>
            </a:r>
            <a:r>
              <a:rPr lang="en-US" sz="1400" b="1" dirty="0" err="1"/>
              <a:t>Lvg</a:t>
            </a:r>
            <a:r>
              <a:rPr lang="en-US" sz="1400" b="1" dirty="0"/>
              <a:t> </a:t>
            </a:r>
            <a:r>
              <a:rPr lang="ar-IQ" sz="1400" b="1" dirty="0"/>
              <a:t>و  </a:t>
            </a:r>
            <a:r>
              <a:rPr lang="en-US" sz="1400" b="1" dirty="0"/>
              <a:t>La   </a:t>
            </a:r>
            <a:r>
              <a:rPr lang="ar-IQ" sz="1400" b="1" dirty="0"/>
              <a:t>تنشا جراء حدوث طفرة للجين البري +</a:t>
            </a:r>
            <a:r>
              <a:rPr lang="en-US" sz="1400" b="1" dirty="0"/>
              <a:t>L .</a:t>
            </a:r>
            <a:br>
              <a:rPr lang="en-US" sz="1400" b="1" dirty="0"/>
            </a:br>
            <a:r>
              <a:rPr lang="ar-IQ" sz="1400" b="1" dirty="0"/>
              <a:t>أن الجين البري +</a:t>
            </a:r>
            <a:r>
              <a:rPr lang="en-US" sz="1400" b="1" dirty="0"/>
              <a:t>L </a:t>
            </a:r>
            <a:r>
              <a:rPr lang="ar-IQ" sz="1400" b="1" dirty="0"/>
              <a:t>متغلب (سائد سيادة تامة) على كل من </a:t>
            </a:r>
            <a:r>
              <a:rPr lang="en-US" sz="1400" b="1" dirty="0" err="1"/>
              <a:t>Lvg</a:t>
            </a:r>
            <a:r>
              <a:rPr lang="en-US" sz="1400" b="1" dirty="0"/>
              <a:t> </a:t>
            </a:r>
            <a:r>
              <a:rPr lang="ar-IQ" sz="1400" b="1" dirty="0"/>
              <a:t>و   </a:t>
            </a:r>
            <a:r>
              <a:rPr lang="en-US" sz="1400" b="1" dirty="0"/>
              <a:t>La </a:t>
            </a:r>
            <a:r>
              <a:rPr lang="ar-IQ" sz="1400" b="1" dirty="0"/>
              <a:t>بينما تكون علاقة </a:t>
            </a:r>
            <a:r>
              <a:rPr lang="ar-IQ" sz="1400" b="1" dirty="0" err="1"/>
              <a:t>الاليلاين</a:t>
            </a:r>
            <a:r>
              <a:rPr lang="ar-IQ" sz="1400" b="1" dirty="0"/>
              <a:t> </a:t>
            </a:r>
            <a:r>
              <a:rPr lang="en-US" sz="1400" b="1" dirty="0" err="1"/>
              <a:t>Lvg</a:t>
            </a:r>
            <a:r>
              <a:rPr lang="en-US" sz="1400" b="1" dirty="0"/>
              <a:t> </a:t>
            </a:r>
            <a:r>
              <a:rPr lang="ar-IQ" sz="1400" b="1" dirty="0"/>
              <a:t>و</a:t>
            </a:r>
            <a:r>
              <a:rPr lang="en-US" sz="1400" b="1" dirty="0"/>
              <a:t>La </a:t>
            </a:r>
            <a:r>
              <a:rPr lang="ar-IQ" sz="1400" b="1" dirty="0"/>
              <a:t>علاقة سيادة غير تامة , لذا فان التلقيح بينهما يعطي اشكالا </a:t>
            </a:r>
            <a:r>
              <a:rPr lang="ar-IQ" sz="1400" b="1" dirty="0" err="1"/>
              <a:t>طافرة</a:t>
            </a:r>
            <a:r>
              <a:rPr lang="ar-IQ" sz="1400" b="1" dirty="0"/>
              <a:t> جديدة كما موضح </a:t>
            </a:r>
            <a:r>
              <a:rPr lang="ar-IQ" sz="1400" b="1" dirty="0" err="1"/>
              <a:t>بالتزاوجات</a:t>
            </a:r>
            <a:r>
              <a:rPr lang="ar-IQ" sz="1400" b="1" dirty="0"/>
              <a:t> ادناه : </a:t>
            </a:r>
            <a:br>
              <a:rPr lang="ar-IQ" sz="1400" b="1" dirty="0"/>
            </a:br>
            <a:r>
              <a:rPr lang="ar-IQ" sz="1400" b="1" dirty="0"/>
              <a:t>                  جناح قرني                       جناح مختزل </a:t>
            </a:r>
            <a:br>
              <a:rPr lang="ar-IQ" sz="1400" b="1" dirty="0"/>
            </a:br>
            <a:r>
              <a:rPr lang="ar-IQ" sz="1400" b="1" dirty="0"/>
              <a:t>              </a:t>
            </a:r>
            <a:r>
              <a:rPr lang="en-US" sz="1400" b="1" dirty="0"/>
              <a:t>P1 :            </a:t>
            </a:r>
            <a:r>
              <a:rPr lang="en-US" sz="1400" b="1" dirty="0" err="1"/>
              <a:t>Lvg</a:t>
            </a:r>
            <a:r>
              <a:rPr lang="en-US" sz="1400" b="1" dirty="0"/>
              <a:t>               ×              La </a:t>
            </a:r>
            <a:br>
              <a:rPr lang="en-US" sz="1400" b="1" dirty="0"/>
            </a:br>
            <a:r>
              <a:rPr lang="en-US" sz="1400" b="1" dirty="0"/>
              <a:t>                                                   ↓  </a:t>
            </a:r>
            <a:br>
              <a:rPr lang="en-US" sz="1400" b="1" dirty="0"/>
            </a:br>
            <a:r>
              <a:rPr lang="en-US" sz="1400" b="1" dirty="0"/>
              <a:t>              F1 :       </a:t>
            </a:r>
            <a:r>
              <a:rPr lang="ar-IQ" sz="1400" b="1" dirty="0"/>
              <a:t>وسطية الجناح     </a:t>
            </a:r>
            <a:r>
              <a:rPr lang="en-US" sz="1400" b="1" dirty="0" err="1"/>
              <a:t>LvgLa</a:t>
            </a:r>
            <a:r>
              <a:rPr lang="en-US" sz="1400" b="1" dirty="0"/>
              <a:t/>
            </a:r>
            <a:br>
              <a:rPr lang="en-US" sz="1400" b="1" dirty="0"/>
            </a:br>
            <a:r>
              <a:rPr lang="en-US" sz="1400" b="1" dirty="0"/>
              <a:t>     }</a:t>
            </a:r>
            <a:r>
              <a:rPr lang="ar-IQ" sz="1400" b="1" dirty="0"/>
              <a:t>وسطية × وسطية {  ← (تلقيح ذاتي لـ </a:t>
            </a:r>
            <a:r>
              <a:rPr lang="en-US" sz="1400" b="1" dirty="0"/>
              <a:t>F1)</a:t>
            </a:r>
            <a:br>
              <a:rPr lang="en-US" sz="1400" b="1" dirty="0"/>
            </a:br>
            <a:r>
              <a:rPr lang="en-US" sz="1400" b="1" dirty="0"/>
              <a:t>                                            ↓</a:t>
            </a:r>
            <a:br>
              <a:rPr lang="en-US" sz="1400" b="1" dirty="0"/>
            </a:br>
            <a:r>
              <a:rPr lang="en-US" sz="1400" b="1" dirty="0"/>
              <a:t>                     F2  :       </a:t>
            </a:r>
            <a:r>
              <a:rPr lang="en-US" sz="1400" b="1" dirty="0" err="1"/>
              <a:t>LvgLvg</a:t>
            </a:r>
            <a:r>
              <a:rPr lang="en-US" sz="1400" b="1" dirty="0"/>
              <a:t>     :   </a:t>
            </a:r>
            <a:r>
              <a:rPr lang="en-US" sz="1400" b="1" dirty="0" err="1"/>
              <a:t>LvgLa</a:t>
            </a:r>
            <a:r>
              <a:rPr lang="en-US" sz="1400" b="1" dirty="0"/>
              <a:t>          : </a:t>
            </a:r>
            <a:r>
              <a:rPr lang="en-US" sz="1400" b="1" dirty="0" err="1"/>
              <a:t>LvgLa</a:t>
            </a:r>
            <a:r>
              <a:rPr lang="en-US" sz="1400" b="1" dirty="0"/>
              <a:t>           : </a:t>
            </a:r>
            <a:r>
              <a:rPr lang="en-US" sz="1400" b="1" dirty="0" err="1"/>
              <a:t>LaLa</a:t>
            </a:r>
            <a:r>
              <a:rPr lang="en-US" sz="1400" b="1" dirty="0"/>
              <a:t/>
            </a:r>
            <a:br>
              <a:rPr lang="en-US" sz="1400" b="1" dirty="0"/>
            </a:br>
            <a:r>
              <a:rPr lang="en-US" sz="1400" b="1" dirty="0"/>
              <a:t>     </a:t>
            </a:r>
            <a:r>
              <a:rPr lang="ar-IQ" sz="1400" b="1" dirty="0"/>
              <a:t>قرنية الجناح    وسطية الجناح   وسطية الجناح   مختزلة الجناح </a:t>
            </a:r>
            <a:br>
              <a:rPr lang="ar-IQ" sz="1400" b="1" dirty="0"/>
            </a:br>
            <a:r>
              <a:rPr lang="ar-IQ" sz="1400" b="1" dirty="0"/>
              <a:t> </a:t>
            </a:r>
            <a:br>
              <a:rPr lang="ar-IQ" sz="1400" b="1" dirty="0"/>
            </a:br>
            <a:r>
              <a:rPr lang="ar-IQ" sz="1400" b="1" dirty="0"/>
              <a:t>     لذا فان الجين </a:t>
            </a:r>
            <a:r>
              <a:rPr lang="en-US" sz="1400" b="1" dirty="0"/>
              <a:t>L </a:t>
            </a:r>
            <a:r>
              <a:rPr lang="ar-IQ" sz="1400" b="1" dirty="0"/>
              <a:t>في حشرة ذبابة الفاكهة يقع في ثلاثة اشكال </a:t>
            </a:r>
            <a:r>
              <a:rPr lang="ar-IQ" sz="1400" b="1" dirty="0" err="1"/>
              <a:t>اليلية</a:t>
            </a:r>
            <a:r>
              <a:rPr lang="ar-IQ" sz="1400" b="1" dirty="0"/>
              <a:t> هي </a:t>
            </a:r>
            <a:r>
              <a:rPr lang="en-US" sz="1400" b="1" dirty="0"/>
              <a:t>L+ </a:t>
            </a:r>
            <a:r>
              <a:rPr lang="ar-IQ" sz="1400" b="1" dirty="0"/>
              <a:t>و </a:t>
            </a:r>
            <a:r>
              <a:rPr lang="en-US" sz="1400" b="1" dirty="0" err="1"/>
              <a:t>Lvg</a:t>
            </a:r>
            <a:r>
              <a:rPr lang="en-US" sz="1400" b="1" dirty="0"/>
              <a:t> </a:t>
            </a:r>
            <a:r>
              <a:rPr lang="ar-IQ" sz="1400" b="1" dirty="0"/>
              <a:t>و </a:t>
            </a:r>
            <a:r>
              <a:rPr lang="en-US" sz="1400" b="1" dirty="0"/>
              <a:t>La              </a:t>
            </a:r>
            <a:r>
              <a:rPr lang="ar-IQ" sz="1400" b="1" dirty="0"/>
              <a:t>وبذلك فان الاشكال المظهرية والتراكيب الوراثية </a:t>
            </a:r>
            <a:r>
              <a:rPr lang="ar-IQ" sz="1400" b="1" dirty="0" err="1"/>
              <a:t>للاليلات</a:t>
            </a:r>
            <a:r>
              <a:rPr lang="ar-IQ" sz="1400" b="1" dirty="0"/>
              <a:t> الثلاثة تكون : </a:t>
            </a:r>
            <a:br>
              <a:rPr lang="ar-IQ" sz="1400" b="1" dirty="0"/>
            </a:br>
            <a:r>
              <a:rPr lang="ar-IQ" sz="1400" b="1" dirty="0"/>
              <a:t>1-	الجناح الطويل   = </a:t>
            </a:r>
            <a:r>
              <a:rPr lang="en-US" sz="1400" b="1" dirty="0" err="1"/>
              <a:t>L+La</a:t>
            </a:r>
            <a:r>
              <a:rPr lang="en-US" sz="1400" b="1" dirty="0"/>
              <a:t> </a:t>
            </a:r>
            <a:r>
              <a:rPr lang="ar-IQ" sz="1400" b="1" dirty="0"/>
              <a:t>و </a:t>
            </a:r>
            <a:r>
              <a:rPr lang="en-US" sz="1400" b="1" dirty="0" err="1"/>
              <a:t>L+Lvg</a:t>
            </a:r>
            <a:r>
              <a:rPr lang="en-US" sz="1400" b="1" dirty="0"/>
              <a:t> </a:t>
            </a:r>
            <a:r>
              <a:rPr lang="ar-IQ" sz="1400" b="1" dirty="0"/>
              <a:t>و</a:t>
            </a:r>
            <a:r>
              <a:rPr lang="en-US" sz="1400" b="1" dirty="0"/>
              <a:t>L+L+ </a:t>
            </a:r>
            <a:br>
              <a:rPr lang="en-US" sz="1400" b="1" dirty="0"/>
            </a:br>
            <a:r>
              <a:rPr lang="en-US" sz="1400" b="1" dirty="0"/>
              <a:t>2-	</a:t>
            </a:r>
            <a:r>
              <a:rPr lang="ar-IQ" sz="1400" b="1" dirty="0"/>
              <a:t>الجناح المختزل =                     </a:t>
            </a:r>
            <a:r>
              <a:rPr lang="en-US" sz="1400" b="1" dirty="0" err="1"/>
              <a:t>LvgLvg</a:t>
            </a:r>
            <a:r>
              <a:rPr lang="en-US" sz="1400" b="1" dirty="0"/>
              <a:t>  </a:t>
            </a:r>
            <a:br>
              <a:rPr lang="en-US" sz="1400" b="1" dirty="0"/>
            </a:br>
            <a:r>
              <a:rPr lang="en-US" sz="1400" b="1" dirty="0"/>
              <a:t>3-	</a:t>
            </a:r>
            <a:r>
              <a:rPr lang="ar-IQ" sz="1400" b="1" dirty="0"/>
              <a:t>الجناح القرني   = </a:t>
            </a:r>
            <a:r>
              <a:rPr lang="en-US" sz="1400" b="1" dirty="0" err="1"/>
              <a:t>LaLa</a:t>
            </a:r>
            <a:r>
              <a:rPr lang="en-US" sz="1400" b="1" dirty="0"/>
              <a:t>                        </a:t>
            </a:r>
            <a:br>
              <a:rPr lang="en-US" sz="1400" b="1" dirty="0"/>
            </a:br>
            <a:r>
              <a:rPr lang="en-US" sz="1400" b="1" dirty="0"/>
              <a:t>4-	</a:t>
            </a:r>
            <a:r>
              <a:rPr lang="ar-IQ" sz="1400" b="1" dirty="0"/>
              <a:t>الجناح الوسطي =                       </a:t>
            </a:r>
            <a:r>
              <a:rPr lang="en-US" sz="1400" b="1" dirty="0" err="1"/>
              <a:t>LvgLa</a:t>
            </a:r>
            <a:r>
              <a:rPr lang="en-US" sz="1400" b="1" dirty="0"/>
              <a:t> </a:t>
            </a:r>
            <a:br>
              <a:rPr lang="en-US" sz="1400" b="1" dirty="0"/>
            </a:br>
            <a:r>
              <a:rPr lang="ar-IQ" sz="1400" b="1" dirty="0"/>
              <a:t>وتكون علاقة السيادة لهذه الاليلات المتعددة للجين </a:t>
            </a:r>
            <a:r>
              <a:rPr lang="en-US" sz="1400" b="1" dirty="0"/>
              <a:t>L </a:t>
            </a:r>
            <a:r>
              <a:rPr lang="ar-IQ" sz="1400" b="1" dirty="0"/>
              <a:t>على الشكل التالي : </a:t>
            </a:r>
            <a:br>
              <a:rPr lang="ar-IQ" sz="1400" b="1" dirty="0"/>
            </a:br>
            <a:r>
              <a:rPr lang="ar-IQ" sz="1400" b="1" dirty="0"/>
              <a:t>                   </a:t>
            </a:r>
            <a:r>
              <a:rPr lang="en-US" sz="1400" b="1" dirty="0"/>
              <a:t>La        &gt; </a:t>
            </a:r>
            <a:r>
              <a:rPr lang="en-US" sz="1400" b="1" dirty="0" err="1"/>
              <a:t>Lvg</a:t>
            </a:r>
            <a:r>
              <a:rPr lang="en-US" sz="1400" b="1" dirty="0"/>
              <a:t>            &gt; L+</a:t>
            </a:r>
            <a:br>
              <a:rPr lang="en-US" sz="1400" b="1" dirty="0"/>
            </a:br>
            <a:r>
              <a:rPr lang="en-US" sz="1400" b="1" dirty="0"/>
              <a:t>                                               </a:t>
            </a:r>
            <a:r>
              <a:rPr lang="ar-IQ" sz="1400" b="1" dirty="0"/>
              <a:t>سيادة تامة      سيادة مشتركة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4073935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pPr algn="r"/>
            <a:r>
              <a:rPr lang="ar-IQ" sz="1400" b="1" dirty="0"/>
              <a:t>ثالثا : انظمة </a:t>
            </a:r>
            <a:r>
              <a:rPr lang="ar-IQ" sz="1400" b="1" dirty="0" err="1"/>
              <a:t>مجامبع</a:t>
            </a:r>
            <a:r>
              <a:rPr lang="ar-IQ" sz="1400" b="1" dirty="0"/>
              <a:t> الدم المتعددة الاليلات : </a:t>
            </a:r>
            <a:br>
              <a:rPr lang="ar-IQ" sz="1400" b="1" dirty="0"/>
            </a:br>
            <a:r>
              <a:rPr lang="ar-IQ" sz="1400" b="1" dirty="0"/>
              <a:t>يسمى الفرد فردا </a:t>
            </a:r>
            <a:r>
              <a:rPr lang="ar-IQ" sz="1400" b="1" dirty="0" err="1"/>
              <a:t>لانه</a:t>
            </a:r>
            <a:r>
              <a:rPr lang="ar-IQ" sz="1400" b="1" dirty="0"/>
              <a:t> فريد </a:t>
            </a:r>
            <a:r>
              <a:rPr lang="ar-IQ" sz="1400" b="1" dirty="0" err="1"/>
              <a:t>بايولوجيا</a:t>
            </a:r>
            <a:r>
              <a:rPr lang="ar-IQ" sz="1400" b="1" dirty="0"/>
              <a:t>، من دلائل فرادته هو رفض جسمه لزراعة نسيج فيه او رفضه استلام دم من اخر حسب درجة القرابة وذلك بسبب عدم التوافق النسيجي . ان العديد من الـ </a:t>
            </a:r>
            <a:r>
              <a:rPr lang="en-US" sz="1400" b="1" dirty="0"/>
              <a:t>Anti body </a:t>
            </a:r>
            <a:r>
              <a:rPr lang="ar-IQ" sz="1400" b="1" dirty="0"/>
              <a:t>تحددها اليلات متعددة في الكثير من الاحياء وخصوصا كلما ارتقت في سلم التطور  . </a:t>
            </a:r>
            <a:br>
              <a:rPr lang="ar-IQ" sz="1400" b="1" dirty="0"/>
            </a:br>
            <a:r>
              <a:rPr lang="ar-IQ" sz="1400" b="1" dirty="0"/>
              <a:t>        ان الدم يتكون من </a:t>
            </a:r>
            <a:r>
              <a:rPr lang="ar-IQ" sz="1400" b="1" dirty="0" err="1"/>
              <a:t>جزئين</a:t>
            </a:r>
            <a:r>
              <a:rPr lang="ar-IQ" sz="1400" b="1" dirty="0"/>
              <a:t> رئيسيين هما الخلايا وتشمل كريات الدم الحمر والبيض والصفائح الدموية والجزء الثاني هو البلازما، </a:t>
            </a:r>
            <a:r>
              <a:rPr lang="ar-IQ" sz="1400" b="1" dirty="0" err="1"/>
              <a:t>واذاما</a:t>
            </a:r>
            <a:r>
              <a:rPr lang="ar-IQ" sz="1400" b="1" dirty="0"/>
              <a:t> ازيل البروتين الخاص بالتخثر والمسمى </a:t>
            </a:r>
            <a:r>
              <a:rPr lang="en-US" sz="1400" b="1" dirty="0" err="1"/>
              <a:t>Fiberogen</a:t>
            </a:r>
            <a:r>
              <a:rPr lang="en-US" sz="1400" b="1" dirty="0"/>
              <a:t> </a:t>
            </a:r>
            <a:r>
              <a:rPr lang="ar-IQ" sz="1400" b="1" dirty="0"/>
              <a:t>فالسائل المتبقي يعرف بالمصل </a:t>
            </a:r>
            <a:r>
              <a:rPr lang="en-US" sz="1400" b="1" dirty="0"/>
              <a:t>Serum </a:t>
            </a:r>
            <a:r>
              <a:rPr lang="ar-IQ" sz="1400" b="1" dirty="0"/>
              <a:t>وهناك عدة جينات تتحكم بصفات الدم الفيزيولوجية وخاصة كريات الدم الحمراء وهذه الاليلات تشمل اهم سلسلة من الاليلات المتعددة في الانسان لما لها اهمية من الناحية السريرية </a:t>
            </a:r>
            <a:r>
              <a:rPr lang="ar-IQ" sz="1400" b="1" dirty="0" smtClean="0"/>
              <a:t>.</a:t>
            </a:r>
            <a:r>
              <a:rPr lang="ar-IQ" sz="1400" b="1" dirty="0"/>
              <a:t/>
            </a:r>
            <a:br>
              <a:rPr lang="ar-IQ" sz="1400" b="1" dirty="0"/>
            </a:br>
            <a:r>
              <a:rPr lang="ar-IQ" sz="1400" b="1" dirty="0"/>
              <a:t>•	اكتشف العلم </a:t>
            </a:r>
            <a:r>
              <a:rPr lang="ar-IQ" sz="1400" b="1" dirty="0" err="1"/>
              <a:t>لاندشتايز</a:t>
            </a:r>
            <a:r>
              <a:rPr lang="ar-IQ" sz="1400" b="1" dirty="0"/>
              <a:t> اولى </a:t>
            </a:r>
            <a:r>
              <a:rPr lang="ar-IQ" sz="1400" b="1" dirty="0" err="1"/>
              <a:t>حلاات</a:t>
            </a:r>
            <a:r>
              <a:rPr lang="ar-IQ" sz="1400" b="1" dirty="0"/>
              <a:t> الاليلات المتعددة للدم في اوائل القرن العشرين . وفي سنة 1925 سمى </a:t>
            </a:r>
            <a:r>
              <a:rPr lang="ar-IQ" sz="1400" b="1" dirty="0" err="1"/>
              <a:t>بيرنشتاين</a:t>
            </a:r>
            <a:r>
              <a:rPr lang="ar-IQ" sz="1400" b="1" dirty="0"/>
              <a:t> هذا النظام </a:t>
            </a:r>
            <a:r>
              <a:rPr lang="en-US" sz="1400" b="1" dirty="0"/>
              <a:t>BAO </a:t>
            </a:r>
            <a:r>
              <a:rPr lang="ar-IQ" sz="1400" b="1" dirty="0" err="1"/>
              <a:t>لانه</a:t>
            </a:r>
            <a:r>
              <a:rPr lang="ar-IQ" sz="1400" b="1" dirty="0"/>
              <a:t> </a:t>
            </a:r>
            <a:r>
              <a:rPr lang="ar-IQ" sz="1400" b="1" dirty="0" err="1"/>
              <a:t>يتالف</a:t>
            </a:r>
            <a:r>
              <a:rPr lang="ar-IQ" sz="1400" b="1" dirty="0"/>
              <a:t> من ثلاثة اليلات ويكون اربعة اشكال مظهرية مختلفة، وعند نقل الدم </a:t>
            </a:r>
            <a:r>
              <a:rPr lang="en-US" sz="1400" b="1" dirty="0"/>
              <a:t>Transfusion  </a:t>
            </a:r>
            <a:r>
              <a:rPr lang="ar-IQ" sz="1400" b="1" dirty="0"/>
              <a:t>بين افراد تلك المجموعات واذا كانت الكميات المنقولة كبيرة </a:t>
            </a:r>
            <a:r>
              <a:rPr lang="ar-IQ" sz="1400" b="1" dirty="0" err="1"/>
              <a:t>فانها</a:t>
            </a:r>
            <a:r>
              <a:rPr lang="ar-IQ" sz="1400" b="1" dirty="0"/>
              <a:t> سوف تحطم الـ </a:t>
            </a:r>
            <a:r>
              <a:rPr lang="en-US" sz="1400" b="1" dirty="0"/>
              <a:t>Antibody </a:t>
            </a:r>
            <a:r>
              <a:rPr lang="ar-IQ" sz="1400" b="1" dirty="0"/>
              <a:t>للجسم المستلم المختلف دمه عن الدم المنقول في المجموعة مسببة تحطم خلاياه الحمراء وهذا ما يسمى بـ تحلل الدم </a:t>
            </a:r>
            <a:r>
              <a:rPr lang="en-US" sz="1400" b="1" dirty="0" err="1"/>
              <a:t>Haemolysis</a:t>
            </a:r>
            <a:r>
              <a:rPr lang="en-US" sz="1400" b="1" dirty="0"/>
              <a:t> . </a:t>
            </a:r>
            <a:r>
              <a:rPr lang="ar-IQ" sz="1400" b="1" dirty="0"/>
              <a:t>اما اذا كانت الكميات المنقولة قليلة فان الـ </a:t>
            </a:r>
            <a:r>
              <a:rPr lang="en-US" sz="1400" b="1" dirty="0"/>
              <a:t>Antibody </a:t>
            </a:r>
            <a:r>
              <a:rPr lang="ar-IQ" sz="1400" b="1" dirty="0"/>
              <a:t>في دم المستلم </a:t>
            </a:r>
            <a:r>
              <a:rPr lang="en-US" sz="1400" b="1" dirty="0"/>
              <a:t>recipient </a:t>
            </a:r>
            <a:r>
              <a:rPr lang="ar-IQ" sz="1400" b="1" dirty="0"/>
              <a:t>ستحطم الخلايا الحمراء لدم الواهب </a:t>
            </a:r>
            <a:r>
              <a:rPr lang="en-US" sz="1400" b="1" dirty="0" err="1"/>
              <a:t>tonor</a:t>
            </a:r>
            <a:r>
              <a:rPr lang="en-US" sz="1400" b="1" dirty="0"/>
              <a:t> .</a:t>
            </a:r>
            <a:br>
              <a:rPr lang="en-US" sz="1400" b="1" dirty="0"/>
            </a:br>
            <a:r>
              <a:rPr lang="en-US" sz="1400" b="1" dirty="0"/>
              <a:t>•	</a:t>
            </a:r>
            <a:r>
              <a:rPr lang="ar-IQ" sz="1400" b="1" dirty="0"/>
              <a:t>يوجد في مصل دم الانسان نوعين من الاجسام المضادة (</a:t>
            </a:r>
            <a:r>
              <a:rPr lang="en-US" sz="1400" b="1" dirty="0"/>
              <a:t>Antibody) </a:t>
            </a:r>
            <a:r>
              <a:rPr lang="ar-IQ" sz="1400" b="1" dirty="0"/>
              <a:t>ونوعين من المستضدات </a:t>
            </a:r>
            <a:r>
              <a:rPr lang="en-US" sz="1400" b="1" dirty="0"/>
              <a:t>Antigens </a:t>
            </a:r>
            <a:r>
              <a:rPr lang="ar-IQ" sz="1400" b="1" dirty="0"/>
              <a:t>على سطح كريات الدم الحمراء ، مصل الدم لبعض الافراد قد </a:t>
            </a:r>
            <a:r>
              <a:rPr lang="ar-IQ" sz="1400" b="1" dirty="0" err="1"/>
              <a:t>لايحتوي</a:t>
            </a:r>
            <a:r>
              <a:rPr lang="ar-IQ" sz="1400" b="1" dirty="0"/>
              <a:t> على الاجسام المضادة او قد يحتوي على واحدة فقط او على نوعي الاجسام المضادة معا . وكريات الدم الحمراء قد </a:t>
            </a:r>
            <a:r>
              <a:rPr lang="ar-IQ" sz="1400" b="1" dirty="0" err="1"/>
              <a:t>لاتحمل</a:t>
            </a:r>
            <a:r>
              <a:rPr lang="ar-IQ" sz="1400" b="1" dirty="0"/>
              <a:t> أي مستضد او قد تحمل واحدا منها فقط وقد تحمل </a:t>
            </a:r>
            <a:r>
              <a:rPr lang="ar-IQ" sz="1400" b="1" dirty="0" err="1"/>
              <a:t>المستضدين</a:t>
            </a:r>
            <a:r>
              <a:rPr lang="ar-IQ" sz="1400" b="1" dirty="0"/>
              <a:t> معا، ويسمى </a:t>
            </a:r>
            <a:r>
              <a:rPr lang="ar-IQ" sz="1400" b="1" dirty="0" err="1"/>
              <a:t>المستضدان</a:t>
            </a:r>
            <a:r>
              <a:rPr lang="ar-IQ" sz="1400" b="1" dirty="0"/>
              <a:t> بـ </a:t>
            </a:r>
            <a:r>
              <a:rPr lang="en-US" sz="1400" b="1" dirty="0"/>
              <a:t>Antigen A </a:t>
            </a:r>
            <a:r>
              <a:rPr lang="ar-IQ" sz="1400" b="1" dirty="0"/>
              <a:t>و </a:t>
            </a:r>
            <a:r>
              <a:rPr lang="en-US" sz="1400" b="1" dirty="0"/>
              <a:t>Antigen B </a:t>
            </a:r>
            <a:r>
              <a:rPr lang="ar-IQ" sz="1400" b="1" dirty="0"/>
              <a:t>والاجسام المضادة تسمى (</a:t>
            </a:r>
            <a:r>
              <a:rPr lang="en-US" sz="1400" b="1" dirty="0" err="1"/>
              <a:t>Antbody</a:t>
            </a:r>
            <a:r>
              <a:rPr lang="en-US" sz="1400" b="1" dirty="0"/>
              <a:t> A) </a:t>
            </a:r>
            <a:r>
              <a:rPr lang="ar-IQ" sz="1400" b="1" dirty="0"/>
              <a:t>و(</a:t>
            </a:r>
            <a:r>
              <a:rPr lang="en-US" sz="1400" b="1" dirty="0"/>
              <a:t>Antibody B) </a:t>
            </a:r>
            <a:r>
              <a:rPr lang="ar-IQ" sz="1400" b="1" dirty="0"/>
              <a:t>وبناء على ذلك يمكن تقسيم الافراد الى اربع مجاميع حسب وجود المستضدات </a:t>
            </a:r>
            <a:r>
              <a:rPr lang="en-US" sz="1400" b="1" dirty="0" err="1"/>
              <a:t>Antiyen</a:t>
            </a:r>
            <a:r>
              <a:rPr lang="en-US" sz="1400" b="1" dirty="0"/>
              <a:t> </a:t>
            </a:r>
            <a:r>
              <a:rPr lang="ar-IQ" sz="1400" b="1" dirty="0"/>
              <a:t>كما ذكرنا سابقا وهي: </a:t>
            </a:r>
            <a:br>
              <a:rPr lang="ar-IQ" sz="1400" b="1" dirty="0"/>
            </a:br>
            <a:r>
              <a:rPr lang="ar-IQ" sz="1400" b="1" dirty="0"/>
              <a:t>1- افراد مجموعة الدم </a:t>
            </a:r>
            <a:r>
              <a:rPr lang="en-US" sz="1400" b="1" dirty="0"/>
              <a:t>A:</a:t>
            </a:r>
            <a:br>
              <a:rPr lang="en-US" sz="1400" b="1" dirty="0"/>
            </a:br>
            <a:r>
              <a:rPr lang="en-US" sz="1400" b="1" dirty="0"/>
              <a:t>     </a:t>
            </a:r>
            <a:r>
              <a:rPr lang="ar-IQ" sz="1400" b="1" dirty="0"/>
              <a:t>وتكون كريات الدم الحمراء حاوية على </a:t>
            </a:r>
            <a:r>
              <a:rPr lang="ar-IQ" sz="1400" b="1" dirty="0" err="1"/>
              <a:t>الانتيجين</a:t>
            </a:r>
            <a:r>
              <a:rPr lang="ar-IQ" sz="1400" b="1" dirty="0"/>
              <a:t> </a:t>
            </a:r>
            <a:r>
              <a:rPr lang="en-US" sz="1400" b="1" dirty="0"/>
              <a:t>A </a:t>
            </a:r>
            <a:r>
              <a:rPr lang="ar-IQ" sz="1400" b="1" dirty="0"/>
              <a:t>لذا فان مصلهم </a:t>
            </a:r>
            <a:r>
              <a:rPr lang="ar-IQ" sz="1400" b="1" dirty="0" err="1"/>
              <a:t>لايحتوي</a:t>
            </a:r>
            <a:r>
              <a:rPr lang="ar-IQ" sz="1400" b="1" dirty="0"/>
              <a:t> على الاجسام المضادة (</a:t>
            </a:r>
            <a:r>
              <a:rPr lang="en-US" sz="1400" b="1" dirty="0"/>
              <a:t>Antibody) A </a:t>
            </a:r>
            <a:r>
              <a:rPr lang="ar-IQ" sz="1400" b="1" dirty="0"/>
              <a:t>بل يحتوي على اجسام مضادة </a:t>
            </a:r>
            <a:r>
              <a:rPr lang="en-US" sz="1400" b="1" dirty="0"/>
              <a:t>B . </a:t>
            </a:r>
            <a:br>
              <a:rPr lang="en-US" sz="1400" b="1" dirty="0"/>
            </a:br>
            <a:r>
              <a:rPr lang="en-US" sz="1400" b="1" dirty="0"/>
              <a:t>2- </a:t>
            </a:r>
            <a:r>
              <a:rPr lang="ar-IQ" sz="1400" b="1" dirty="0"/>
              <a:t>افراد مجموعة الدم </a:t>
            </a:r>
            <a:r>
              <a:rPr lang="en-US" sz="1400" b="1" dirty="0"/>
              <a:t>B:</a:t>
            </a:r>
            <a:br>
              <a:rPr lang="en-US" sz="1400" b="1" dirty="0"/>
            </a:br>
            <a:r>
              <a:rPr lang="en-US" sz="1400" b="1" dirty="0"/>
              <a:t>    </a:t>
            </a:r>
            <a:r>
              <a:rPr lang="ar-IQ" sz="1400" b="1" dirty="0"/>
              <a:t>وتكون كريات الدم الحمراء حاوية على </a:t>
            </a:r>
            <a:r>
              <a:rPr lang="ar-IQ" sz="1400" b="1" dirty="0" err="1"/>
              <a:t>الانتيجين</a:t>
            </a:r>
            <a:r>
              <a:rPr lang="ar-IQ" sz="1400" b="1" dirty="0"/>
              <a:t> </a:t>
            </a:r>
            <a:r>
              <a:rPr lang="en-US" sz="1400" b="1" dirty="0"/>
              <a:t>B </a:t>
            </a:r>
            <a:r>
              <a:rPr lang="ar-IQ" sz="1400" b="1" dirty="0"/>
              <a:t>لذا فان مصلهم </a:t>
            </a:r>
            <a:r>
              <a:rPr lang="ar-IQ" sz="1400" b="1" dirty="0" err="1"/>
              <a:t>لايحتوي</a:t>
            </a:r>
            <a:r>
              <a:rPr lang="ar-IQ" sz="1400" b="1" dirty="0"/>
              <a:t> على الاجسام المضادة </a:t>
            </a:r>
            <a:r>
              <a:rPr lang="en-US" sz="1400" b="1" dirty="0"/>
              <a:t>B </a:t>
            </a:r>
            <a:r>
              <a:rPr lang="ar-IQ" sz="1400" b="1" dirty="0"/>
              <a:t>بل يحتوي على اجسام مضادة </a:t>
            </a:r>
            <a:r>
              <a:rPr lang="en-US" sz="1400" b="1" dirty="0"/>
              <a:t>A .</a:t>
            </a:r>
            <a:br>
              <a:rPr lang="en-US" sz="1400" b="1" dirty="0"/>
            </a:br>
            <a:r>
              <a:rPr lang="en-US" sz="1400" b="1" dirty="0"/>
              <a:t>3- </a:t>
            </a:r>
            <a:r>
              <a:rPr lang="ar-IQ" sz="1400" b="1" dirty="0"/>
              <a:t>افراد مجموعة الدم </a:t>
            </a:r>
            <a:r>
              <a:rPr lang="en-US" sz="1400" b="1" dirty="0"/>
              <a:t>AB:</a:t>
            </a:r>
            <a:br>
              <a:rPr lang="en-US" sz="1400" b="1" dirty="0"/>
            </a:br>
            <a:r>
              <a:rPr lang="en-US" sz="1400" b="1" dirty="0"/>
              <a:t>    </a:t>
            </a:r>
            <a:r>
              <a:rPr lang="ar-IQ" sz="1400" b="1" dirty="0"/>
              <a:t>وتكون كريات الدم الحمراء حاوية على </a:t>
            </a:r>
            <a:r>
              <a:rPr lang="ar-IQ" sz="1400" b="1" dirty="0" err="1"/>
              <a:t>الانتيجينين</a:t>
            </a:r>
            <a:r>
              <a:rPr lang="ar-IQ" sz="1400" b="1" dirty="0"/>
              <a:t> </a:t>
            </a:r>
            <a:r>
              <a:rPr lang="en-US" sz="1400" b="1" dirty="0"/>
              <a:t>A</a:t>
            </a:r>
            <a:r>
              <a:rPr lang="ar-IQ" sz="1400" b="1" dirty="0"/>
              <a:t>و</a:t>
            </a:r>
            <a:r>
              <a:rPr lang="en-US" sz="1400" b="1" dirty="0"/>
              <a:t>B </a:t>
            </a:r>
            <a:r>
              <a:rPr lang="ar-IQ" sz="1400" b="1" dirty="0"/>
              <a:t>لذا فان مصلهم </a:t>
            </a:r>
            <a:r>
              <a:rPr lang="ar-IQ" sz="1400" b="1" dirty="0" err="1"/>
              <a:t>لايحتوي</a:t>
            </a:r>
            <a:r>
              <a:rPr lang="ar-IQ" sz="1400" b="1" dirty="0"/>
              <a:t> على اي اجسام مضادة . </a:t>
            </a:r>
            <a:br>
              <a:rPr lang="ar-IQ" sz="1400" b="1" dirty="0"/>
            </a:br>
            <a:r>
              <a:rPr lang="ar-IQ" sz="1400" b="1" dirty="0"/>
              <a:t>4- افراد مجموعة الدم </a:t>
            </a:r>
            <a:r>
              <a:rPr lang="en-US" sz="1400" b="1" dirty="0"/>
              <a:t>O:</a:t>
            </a:r>
            <a:br>
              <a:rPr lang="en-US" sz="1400" b="1" dirty="0"/>
            </a:br>
            <a:r>
              <a:rPr lang="en-US" sz="1400" b="1" dirty="0"/>
              <a:t>     </a:t>
            </a:r>
            <a:r>
              <a:rPr lang="ar-IQ" sz="1400" b="1" dirty="0"/>
              <a:t>لا تحتوي كريات الدم الحمراء على أي </a:t>
            </a:r>
            <a:r>
              <a:rPr lang="ar-IQ" sz="1400" b="1" dirty="0" err="1"/>
              <a:t>انتيجين</a:t>
            </a:r>
            <a:r>
              <a:rPr lang="ar-IQ" sz="1400" b="1" dirty="0"/>
              <a:t> بل يحتوي مصلهم على نوعي الاجسام المضادة </a:t>
            </a:r>
            <a:r>
              <a:rPr lang="en-US" sz="1400" b="1" dirty="0"/>
              <a:t>A</a:t>
            </a:r>
            <a:r>
              <a:rPr lang="ar-IQ" sz="1400" b="1" dirty="0"/>
              <a:t>و</a:t>
            </a:r>
            <a:r>
              <a:rPr lang="en-US" sz="1400" b="1" dirty="0"/>
              <a:t>B . </a:t>
            </a:r>
            <a:br>
              <a:rPr lang="en-US" sz="1400" b="1" dirty="0"/>
            </a:br>
            <a:r>
              <a:rPr lang="ar-IQ" sz="1400" b="1" dirty="0"/>
              <a:t>ملاحظة </a:t>
            </a:r>
            <a:br>
              <a:rPr lang="ar-IQ" sz="1400" b="1" dirty="0"/>
            </a:br>
            <a:r>
              <a:rPr lang="ar-IQ" sz="1400" b="1" dirty="0"/>
              <a:t>اتضح من الدراسات الحديثة ان هناك اربعة اقسام لمجموعة الدم </a:t>
            </a:r>
            <a:r>
              <a:rPr lang="en-US" sz="1400" b="1" dirty="0"/>
              <a:t>A </a:t>
            </a:r>
            <a:r>
              <a:rPr lang="ar-IQ" sz="1400" b="1" dirty="0"/>
              <a:t>ويرمز لها </a:t>
            </a:r>
            <a:r>
              <a:rPr lang="en-US" sz="1400" b="1" dirty="0"/>
              <a:t>A1,A2,A3,A4 </a:t>
            </a:r>
            <a:r>
              <a:rPr lang="ar-IQ" sz="1400" b="1" dirty="0"/>
              <a:t>وهكذا ثلاثة مجموعات لدم </a:t>
            </a:r>
            <a:r>
              <a:rPr lang="en-US" sz="1400" b="1" dirty="0"/>
              <a:t>B . </a:t>
            </a:r>
            <a:br>
              <a:rPr lang="en-US" sz="1400" b="1" dirty="0"/>
            </a:br>
            <a:r>
              <a:rPr lang="en-US" sz="1400" b="1" dirty="0"/>
              <a:t>•	</a:t>
            </a:r>
            <a:r>
              <a:rPr lang="ar-IQ" sz="1400" b="1" dirty="0"/>
              <a:t>يعد افراد مجموعة الدم </a:t>
            </a:r>
            <a:r>
              <a:rPr lang="en-US" sz="1400" b="1" dirty="0"/>
              <a:t>O </a:t>
            </a:r>
            <a:r>
              <a:rPr lang="ar-IQ" sz="1400" b="1" dirty="0"/>
              <a:t>واهبون عامون لان كريات الدم لهذه المجموعة لا تحمل اية </a:t>
            </a:r>
            <a:r>
              <a:rPr lang="ar-IQ" sz="1400" b="1" dirty="0" err="1"/>
              <a:t>انتيجنات</a:t>
            </a:r>
            <a:r>
              <a:rPr lang="ar-IQ" sz="1400" b="1" dirty="0"/>
              <a:t> على سطحها،  بينما افراد مجموعة الدم </a:t>
            </a:r>
            <a:r>
              <a:rPr lang="en-US" sz="1400" b="1" dirty="0"/>
              <a:t>AB </a:t>
            </a:r>
            <a:r>
              <a:rPr lang="ar-IQ" sz="1400" b="1" dirty="0"/>
              <a:t>يطلق عليهم اخذين عامين لانهم يستطيعون اخذ دم من افراد اية مجموعة اخرى لان مصل الدم الخاص بمجموعة الدم </a:t>
            </a:r>
            <a:r>
              <a:rPr lang="en-US" sz="1400" b="1" dirty="0"/>
              <a:t>AB </a:t>
            </a:r>
            <a:r>
              <a:rPr lang="ar-IQ" sz="1400" b="1" dirty="0" err="1"/>
              <a:t>لايحتوي</a:t>
            </a:r>
            <a:r>
              <a:rPr lang="ar-IQ" sz="1400" b="1" dirty="0"/>
              <a:t> على اجسام مضادة والجدول التالي يوضح ذلك :</a:t>
            </a:r>
            <a:br>
              <a:rPr lang="ar-IQ" sz="1400" b="1" dirty="0"/>
            </a:br>
            <a:endParaRPr lang="ar-IQ" sz="1400" b="1" dirty="0"/>
          </a:p>
        </p:txBody>
      </p:sp>
    </p:spTree>
    <p:extLst>
      <p:ext uri="{BB962C8B-B14F-4D97-AF65-F5344CB8AC3E}">
        <p14:creationId xmlns:p14="http://schemas.microsoft.com/office/powerpoint/2010/main" val="115379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pPr algn="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من دراسة السلوك الوراثي لمجاميع الدم </a:t>
            </a:r>
            <a:r>
              <a:rPr lang="en-US" sz="1400" b="1" dirty="0"/>
              <a:t>ABO </a:t>
            </a:r>
            <a:r>
              <a:rPr lang="ar-IQ" sz="1400" b="1" dirty="0"/>
              <a:t>اتضح وجود سلسلة من الاليلات المتعددة تتحكم في هذه الصفة متكونة من ثلاثة اليلات </a:t>
            </a:r>
            <a:r>
              <a:rPr lang="ar-IQ" sz="1400" b="1" dirty="0" err="1"/>
              <a:t>ويرمزلها</a:t>
            </a:r>
            <a:r>
              <a:rPr lang="ar-IQ" sz="1400" b="1" dirty="0"/>
              <a:t> كالاتي : </a:t>
            </a:r>
            <a:br>
              <a:rPr lang="ar-IQ" sz="1400" b="1" dirty="0"/>
            </a:br>
            <a:r>
              <a:rPr lang="en-US" sz="1400" b="1" dirty="0"/>
              <a:t>IA  </a:t>
            </a:r>
            <a:r>
              <a:rPr lang="ar-IQ" sz="1400" b="1" dirty="0" err="1"/>
              <a:t>للاليل</a:t>
            </a:r>
            <a:r>
              <a:rPr lang="ar-IQ" sz="1400" b="1" dirty="0"/>
              <a:t> المتحكم في انتاج </a:t>
            </a:r>
            <a:r>
              <a:rPr lang="ar-IQ" sz="1400" b="1" dirty="0" err="1"/>
              <a:t>الانتيجين</a:t>
            </a:r>
            <a:r>
              <a:rPr lang="ar-IQ" sz="1400" b="1" dirty="0"/>
              <a:t> </a:t>
            </a:r>
            <a:r>
              <a:rPr lang="en-US" sz="1400" b="1" dirty="0"/>
              <a:t>A </a:t>
            </a:r>
            <a:br>
              <a:rPr lang="en-US" sz="1400" b="1" dirty="0"/>
            </a:br>
            <a:r>
              <a:rPr lang="en-US" sz="1400" b="1" dirty="0"/>
              <a:t>IB  </a:t>
            </a:r>
            <a:r>
              <a:rPr lang="ar-IQ" sz="1400" b="1" dirty="0" err="1"/>
              <a:t>للاليل</a:t>
            </a:r>
            <a:r>
              <a:rPr lang="ar-IQ" sz="1400" b="1" dirty="0"/>
              <a:t> المتحكم في انتاج </a:t>
            </a:r>
            <a:r>
              <a:rPr lang="ar-IQ" sz="1400" b="1" dirty="0" err="1"/>
              <a:t>الانتيجين</a:t>
            </a:r>
            <a:r>
              <a:rPr lang="ar-IQ" sz="1400" b="1" dirty="0"/>
              <a:t> </a:t>
            </a:r>
            <a:r>
              <a:rPr lang="en-US" sz="1400" b="1" dirty="0"/>
              <a:t>B </a:t>
            </a:r>
            <a:br>
              <a:rPr lang="en-US" sz="1400" b="1" dirty="0"/>
            </a:br>
            <a:r>
              <a:rPr lang="en-US" sz="1400" b="1" dirty="0"/>
              <a:t>  i  </a:t>
            </a:r>
            <a:r>
              <a:rPr lang="ar-IQ" sz="1400" b="1" dirty="0" err="1"/>
              <a:t>للاليل</a:t>
            </a:r>
            <a:r>
              <a:rPr lang="ar-IQ" sz="1400" b="1" dirty="0"/>
              <a:t> الذي </a:t>
            </a:r>
            <a:r>
              <a:rPr lang="ar-IQ" sz="1400" b="1" dirty="0" err="1"/>
              <a:t>لاينتج</a:t>
            </a:r>
            <a:r>
              <a:rPr lang="ar-IQ" sz="1400" b="1" dirty="0"/>
              <a:t> أي </a:t>
            </a:r>
            <a:r>
              <a:rPr lang="ar-IQ" sz="1400" b="1" dirty="0" err="1"/>
              <a:t>انتيجين</a:t>
            </a:r>
            <a:r>
              <a:rPr lang="ar-IQ" sz="1400" b="1" dirty="0"/>
              <a:t> </a:t>
            </a:r>
            <a:br>
              <a:rPr lang="ar-IQ" sz="1400" b="1" dirty="0"/>
            </a:br>
            <a:r>
              <a:rPr lang="ar-IQ" sz="1400" b="1" dirty="0"/>
              <a:t>والسيادة بين الاليل </a:t>
            </a:r>
            <a:r>
              <a:rPr lang="en-US" sz="1400" b="1" dirty="0"/>
              <a:t>IA </a:t>
            </a:r>
            <a:r>
              <a:rPr lang="ar-IQ" sz="1400" b="1" dirty="0" err="1"/>
              <a:t>والاليل</a:t>
            </a:r>
            <a:r>
              <a:rPr lang="ar-IQ" sz="1400" b="1" dirty="0"/>
              <a:t> </a:t>
            </a:r>
            <a:r>
              <a:rPr lang="en-US" sz="1400" b="1" dirty="0"/>
              <a:t>IB </a:t>
            </a:r>
            <a:r>
              <a:rPr lang="ar-IQ" sz="1400" b="1" dirty="0"/>
              <a:t>هي سيادة مشتركة  </a:t>
            </a:r>
            <a:r>
              <a:rPr lang="en-US" sz="1400" b="1" dirty="0"/>
              <a:t>Co dominance </a:t>
            </a:r>
            <a:r>
              <a:rPr lang="ar-IQ" sz="1400" b="1" dirty="0"/>
              <a:t>حيث ان الفرد الخليط التركيب الوراثي (</a:t>
            </a:r>
            <a:r>
              <a:rPr lang="en-US" sz="1400" b="1" dirty="0"/>
              <a:t>LALB) </a:t>
            </a:r>
            <a:r>
              <a:rPr lang="ar-IQ" sz="1400" b="1" dirty="0"/>
              <a:t>يحمل </a:t>
            </a:r>
            <a:r>
              <a:rPr lang="ar-IQ" sz="1400" b="1" dirty="0" err="1"/>
              <a:t>الانتيجينين</a:t>
            </a:r>
            <a:r>
              <a:rPr lang="ar-IQ" sz="1400" b="1" dirty="0"/>
              <a:t> </a:t>
            </a:r>
            <a:r>
              <a:rPr lang="en-US" sz="1400" b="1" dirty="0"/>
              <a:t>A </a:t>
            </a:r>
            <a:r>
              <a:rPr lang="ar-IQ" sz="1400" b="1" dirty="0"/>
              <a:t>و</a:t>
            </a:r>
            <a:r>
              <a:rPr lang="en-US" sz="1400" b="1" dirty="0"/>
              <a:t>B </a:t>
            </a:r>
            <a:r>
              <a:rPr lang="ar-IQ" sz="1400" b="1" dirty="0"/>
              <a:t>على كريات الدم الحمراء،  بينما تكون السيادة كاملة بين كل من </a:t>
            </a:r>
            <a:r>
              <a:rPr lang="en-US" sz="1400" b="1" dirty="0"/>
              <a:t>IA </a:t>
            </a:r>
            <a:r>
              <a:rPr lang="ar-IQ" sz="1400" b="1" dirty="0"/>
              <a:t>و</a:t>
            </a:r>
            <a:r>
              <a:rPr lang="en-US" sz="1400" b="1" dirty="0"/>
              <a:t>IB </a:t>
            </a:r>
            <a:r>
              <a:rPr lang="ar-IQ" sz="1400" b="1" dirty="0"/>
              <a:t>مع الاليل (</a:t>
            </a:r>
            <a:r>
              <a:rPr lang="en-US" sz="1400" b="1" dirty="0"/>
              <a:t>i) </a:t>
            </a:r>
            <a:r>
              <a:rPr lang="ar-IQ" sz="1400" b="1" dirty="0"/>
              <a:t>ويمكن التعبير من هذه العلاقة كما يلي :</a:t>
            </a:r>
            <a:br>
              <a:rPr lang="ar-IQ" sz="1400" b="1" dirty="0"/>
            </a:br>
            <a:r>
              <a:rPr lang="ar-IQ" sz="1400" b="1" dirty="0"/>
              <a:t> </a:t>
            </a:r>
            <a:r>
              <a:rPr lang="en-US" sz="1400" b="1" dirty="0"/>
              <a:t>i  &lt;  ( IB = IA ) </a:t>
            </a:r>
            <a:br>
              <a:rPr lang="en-US" sz="1400" b="1" dirty="0"/>
            </a:br>
            <a:r>
              <a:rPr lang="ar-IQ" sz="1400" b="1" dirty="0"/>
              <a:t>والخلاصة : </a:t>
            </a:r>
            <a:br>
              <a:rPr lang="ar-IQ" sz="1400" b="1" dirty="0"/>
            </a:br>
            <a:r>
              <a:rPr lang="ar-IQ" sz="1400" b="1" dirty="0"/>
              <a:t>يخضع توارث فصائل الدم في الانسان </a:t>
            </a:r>
            <a:r>
              <a:rPr lang="ar-IQ" sz="1400" b="1" dirty="0" err="1"/>
              <a:t>لتاثير</a:t>
            </a:r>
            <a:r>
              <a:rPr lang="ar-IQ" sz="1400" b="1" dirty="0"/>
              <a:t> ثلاثة أليلات وهي : </a:t>
            </a:r>
            <a:br>
              <a:rPr lang="ar-IQ" sz="1400" b="1" dirty="0"/>
            </a:br>
            <a:r>
              <a:rPr lang="ar-IQ" sz="1400" b="1" dirty="0"/>
              <a:t/>
            </a:r>
            <a:br>
              <a:rPr lang="ar-IQ" sz="1400" b="1" dirty="0"/>
            </a:br>
            <a:r>
              <a:rPr lang="en-US" sz="1400" b="1" dirty="0"/>
              <a:t>IA  &lt;  i</a:t>
            </a:r>
            <a:br>
              <a:rPr lang="en-US" sz="1400" b="1" dirty="0"/>
            </a:br>
            <a:r>
              <a:rPr lang="ar-IQ" sz="1400" b="1" dirty="0"/>
              <a:t>سيادة تامة</a:t>
            </a:r>
            <a:br>
              <a:rPr lang="ar-IQ" sz="1400" b="1" dirty="0"/>
            </a:br>
            <a:r>
              <a:rPr lang="ar-IQ" sz="1400" b="1" dirty="0"/>
              <a:t/>
            </a:r>
            <a:br>
              <a:rPr lang="ar-IQ" sz="1400" b="1" dirty="0"/>
            </a:br>
            <a:r>
              <a:rPr lang="en-US" sz="1400" b="1" dirty="0"/>
              <a:t>IB  &lt;  i</a:t>
            </a:r>
            <a:br>
              <a:rPr lang="en-US" sz="1400" b="1" dirty="0"/>
            </a:br>
            <a:r>
              <a:rPr lang="ar-IQ" sz="1400" b="1" dirty="0"/>
              <a:t>سيادة تامة</a:t>
            </a:r>
            <a:br>
              <a:rPr lang="ar-IQ" sz="1400" b="1" dirty="0"/>
            </a:br>
            <a:r>
              <a:rPr lang="ar-IQ" sz="1400" b="1" dirty="0"/>
              <a:t/>
            </a:r>
            <a:br>
              <a:rPr lang="ar-IQ" sz="1400" b="1" dirty="0"/>
            </a:br>
            <a:r>
              <a:rPr lang="en-US" sz="1400" b="1" dirty="0"/>
              <a:t>IA  =  IB</a:t>
            </a:r>
            <a:br>
              <a:rPr lang="en-US" sz="1400" b="1" dirty="0"/>
            </a:br>
            <a:r>
              <a:rPr lang="ar-IQ" sz="1400" b="1" dirty="0"/>
              <a:t>سيادة مشتركة</a:t>
            </a:r>
            <a:br>
              <a:rPr lang="ar-IQ" sz="1400" b="1" dirty="0"/>
            </a:br>
            <a:r>
              <a:rPr lang="ar-IQ" sz="1400" b="1" dirty="0"/>
              <a:t/>
            </a:r>
            <a:br>
              <a:rPr lang="ar-IQ" sz="1400" b="1" dirty="0"/>
            </a:br>
            <a:r>
              <a:rPr lang="en-US" sz="1400" b="1" dirty="0"/>
              <a:t>IA     =    IB    &lt;          i</a:t>
            </a:r>
            <a:br>
              <a:rPr lang="en-US" sz="1400" b="1" dirty="0"/>
            </a:br>
            <a:r>
              <a:rPr lang="ar-IQ" sz="1400" b="1" dirty="0"/>
              <a:t>سيادة مشتركة        سيادة تامة</a:t>
            </a:r>
            <a:br>
              <a:rPr lang="ar-IQ" sz="1400" b="1" dirty="0"/>
            </a:br>
            <a:endParaRPr lang="ar-IQ" sz="14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1" y="343407"/>
            <a:ext cx="6696744" cy="187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074766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667</Words>
  <Application>Microsoft Office PowerPoint</Application>
  <PresentationFormat>عرض على الشاشة (3:4)‏</PresentationFormat>
  <Paragraphs>15</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سمة Office</vt:lpstr>
      <vt:lpstr>الاليلات المتعددة  Multiple Alleles</vt:lpstr>
      <vt:lpstr>اهم مميزات انظمة الاليلات المتعددة هي :  1- الاليلات المتعددة توثر دائما على نفس الصفة, بحيث تظهر الصفة بدرجات مختلفة حسب الاليلات الداخلة في التركيب الوراثي والمؤثرة على تلك الصفة،ومثال ذلك الاليلات المسؤلة عن الوان ثمار الباذنجان. 2- تترتب سلسلة الاليلات حسب السيادة فيما بينها، ويكون كل أليل سائد على الاليلات الاخرى في السلسلة ويكون متنحيا بالنسبة للاليلات التي تفوقه في السلسلة .  3- يمكن ان يحمل التركيب الوراثي او السلالة في مجتمع ما على مجموعة كبيرة من الاليلات لموقع جيني معين خاص بصفة مظهرية معينة .  4- يحمل كل فرد طبيعي أليلين فقط من سلسلة الاليلات وقد يكون نقيا او هجينا في ذلك الموقع الجيني . 5- بما ان جميع الاليلات المتعددة تشمل نفس الموقع الجيني على الكروموسوم لذا فانه لايحصل عبور ضمن الاليلات لنفس سلسلة الاليلات المتعددة .  6- اليلات الطراز البري type ــ Wild  تكون سائدة في الغالب على الاليلات الاخرى وخصوصا الطافرة منها مع وجود بعض الشواذ  عن ذلك .  ــــــــــــــــــــــــــــــــــــــــــــــــــــــــــــــــــــــــــــــــــــــــــــــــــ امثلة على الاليلات المتعددة : أولا: لفون الفراء في الأرنب :       يكون لون الفراء للطرز البرية  في الارانب ذات لون اجوتي Agouti ( وفيها يكون لون الشعرة القريب من جلد الحيوان ذو لون رمادي يليها لون اصفر وهو القسم الوسطي من الشعرة بينما يكون لون اطراف الشعر اسود او قهوائي )، والمجموعة الثانية من الارانب فهي ذات لون ابيض (ألبينو) Albino أي ان شعرها لايحتوي على اية صبغة، اما المجموعة الثالثة فهي الشنشلا Chinchilla ويكون لون شعرها اسود – رمادي أي تفتقد الى اللون الاصفر، اما المجموعة الرابعة فهي الهملايا Hemalayan وهي بيضاء اللون عدا نهايات الاطراف والذنب والاذان وطرف الانف فتكون سوداء او بنية اللون وعيونها ليست ملونة كما في الارانب البيضاء والتي تكون عيونها حمراء. وعند اجراء التلقيحات بين هذه السلالات كانت النتائج كما يلي: 1- اجوتي × شنشلا         كل النسل اجوتي           3  أجوتي  : 1   شنشلا   يظهر من التهجين اعلاه ان الجينات التي تتحكم باللون الاجوتي ولون الشنشلا هي جينات اليلية (أي أليلات في موقع واحد) وتخضع لقانون مندل الاول . 2- شنشلا × البينو          كل النسل شنشلا           3   شنشلا  : 1  البينو      ويظهر من التهجين اعلاه ان زوج واحد من الجينات يتحكم باللونين الشنشلا والابينو وهما أليلين لموقع جيني واحد أي لنفس الموقع الجيني ويخضعان لقانون مندل الاول. 3- هملايا × البينو          كل النسل هملايا           3    هملايا  :   1 البينو من التضريب اعلاه نجد ان اللونين الهملايا والالبينو يخضعان لقانون مندل الاول ايظا وهما أليلان لنفس الموقع الجيني . 4- شنشلا × هملايا         كل النسل  شنشلا        3   هملايا   :  1   شنشلا    وهذا التضريب ايظا يشير الى ان الجينات المسؤلة عن اللونين شنشلا وهملايا هي جينات أليلية وتقع في نفس الموقع الجيني. </vt:lpstr>
      <vt:lpstr> ولو دققنا النظر في التضريبات الاربعة السابقة لوجدناها عبارة عن : 1- سلسلة من الاليلات لموقع جيني واحد يختص بلون الفرو للارانب، وســـنرمز بـالرمـوز C+    و Cch و Ch وC  للجينات الخاصة بالالوان الاجوتي والشنشلا والهملايا والالبينو على التوالي . 2- هناك علاقة سيادة تامة بين الاليلات السابقة وكالاتي :    C     Ch   &gt;  &gt;   Cch    C+   &gt;   3- يكون النسل الناتج في الجيل الاول والثاني بالاشكال المظهرية (الفينوتايب) والتراكيب الوراثية (الجينوتايب)وعلى الشكل التالي :         ولمعرفة عدد التراكيب الوراثية المختلفة الممكنة لكائن حي ثنائي المجموعة الكروموسومية (Diploid) فان ذلك يعتمد على عدد الاليلات الموجودة في تلك السلسلة الخاصة بذلك الموقع الوراثي للجين المعين، فاذا رمزنا بالرمز (n) لعدد أليلات الجين في سلسلة معينة من الاليلات لموقع جيني محدد فبامكاننا معرفة عدد التراكيب الوراثية المختلفة الممكن الحصول عليها من جراء التضريبات المختلفة بين الافراد الذين يحملون هذه الاليلات حسب المعادلة التالية :                                       n(n+1) عدد التراكيب الوراثية   =    ـــــــــــــــــ                                            2 حيث ان n : = عدد الاليلات في الموقع الجيني وهذه المعادلة تختلف عن قوانين مندل في كيفية حساب عدد التراكيب الوراثية لزوج واحد او اكثر من الصفات المتضادة . ففي قوانين مندل يحسب عدد التراكيب الوراثية حسب المعادلة 3n . ولو رجعنا الى مثال لون فراء الارانب حيث كانت لدينا سلسلة من الاليلات المتعددة تتحكم باللون وعددها اربعة وهي C+ و Cch و Ch و C ولذلك وحسب المعدلة :                                       n(n+1) عدد التراكيب الوراثية   =    ـــــــــــــــــ                                            2                                                        4(4+1)       5 × 4 فان عدد التراكيب الوراثية الممكنة يكون =  ـــــــــــــــــ =   ـــــــــ  =  10                                                            2               2 </vt:lpstr>
      <vt:lpstr>أي عشرة تراكيب وراثية مختلفة من الارانب نتجت من وجود اربعة اليلات مختلفة لموقع وراثي (جيني) واحد ،وهي موضحة بالجدول السابق. ان هذه الزيادة في عدد التراكيب الوراثية والناتجة من وجود سلسلة الاليلات المتعددة يؤمن زيادة كبيرة في التباين الوراثي في المجتمعات النباتية والحيوانية.     ان الدلائل المتوفرة تشير الى امكانية حدوث الطفرات في موقع جيني معين وبعدة اتجاهات وبعدد من المرات خلال تاريخ تطور النوع، فسلسلة الاليلات المتعددة في الارانب على سبيل المثال قد حدثت بدون شك في اوقات واماكن مختلفة حيث توجد امكانية كبيرة لحدوث الطفرات في الجين الاصلي .   ثانيا :حجم الجناح في حشرة الدروسفلا :  في حشرة الدروسوفلا هناك ثلاثة أشكال للجين (L) الخاص بحجم الجناح وهي :  1ـ    +L   الجناح الطبيعي (النوع البري) ويكون ذات شكل طويل .  2ـ   Lvg   للجناح المختزل.  3ـ    La   للجناح القرني .                          علما ان الاليلات     Lvg و  La   تنشا جراء حدوث طفرة للجين البري +L . أن الجين البري +L متغلب (سائد سيادة تامة) على كل من Lvg و   La بينما تكون علاقة الاليلاين Lvg وLa علاقة سيادة غير تامة , لذا فان التلقيح بينهما يعطي اشكالا طافرة جديدة كما موضح بالتزاوجات ادناه :                    جناح قرني                       جناح مختزل                P1 :            Lvg               ×              La                                                     ↓                 F1 :       وسطية الجناح     LvgLa      }وسطية × وسطية {  ← (تلقيح ذاتي لـ F1)                                             ↓                      F2  :       LvgLvg     :   LvgLa          : LvgLa           : LaLa      قرنية الجناح    وسطية الجناح   وسطية الجناح   مختزلة الجناح         لذا فان الجين L في حشرة ذبابة الفاكهة يقع في ثلاثة اشكال اليلية هي L+ و Lvg و La              وبذلك فان الاشكال المظهرية والتراكيب الوراثية للاليلات الثلاثة تكون :  1- الجناح الطويل   = L+La و L+Lvg وL+L+  2- الجناح المختزل =                     LvgLvg   3- الجناح القرني   = LaLa                         4- الجناح الوسطي =                       LvgLa  وتكون علاقة السيادة لهذه الاليلات المتعددة للجين L على الشكل التالي :                     La        &gt; Lvg            &gt; L+                                                سيادة تامة      سيادة مشتركة           </vt:lpstr>
      <vt:lpstr>ثالثا : انظمة مجامبع الدم المتعددة الاليلات :  يسمى الفرد فردا لانه فريد بايولوجيا، من دلائل فرادته هو رفض جسمه لزراعة نسيج فيه او رفضه استلام دم من اخر حسب درجة القرابة وذلك بسبب عدم التوافق النسيجي . ان العديد من الـ Anti body تحددها اليلات متعددة في الكثير من الاحياء وخصوصا كلما ارتقت في سلم التطور  .          ان الدم يتكون من جزئين رئيسيين هما الخلايا وتشمل كريات الدم الحمر والبيض والصفائح الدموية والجزء الثاني هو البلازما، واذاما ازيل البروتين الخاص بالتخثر والمسمى Fiberogen فالسائل المتبقي يعرف بالمصل Serum وهناك عدة جينات تتحكم بصفات الدم الفيزيولوجية وخاصة كريات الدم الحمراء وهذه الاليلات تشمل اهم سلسلة من الاليلات المتعددة في الانسان لما لها اهمية من الناحية السريرية . • اكتشف العلم لاندشتايز اولى حلاات الاليلات المتعددة للدم في اوائل القرن العشرين . وفي سنة 1925 سمى بيرنشتاين هذا النظام BAO لانه يتالف من ثلاثة اليلات ويكون اربعة اشكال مظهرية مختلفة، وعند نقل الدم Transfusion  بين افراد تلك المجموعات واذا كانت الكميات المنقولة كبيرة فانها سوف تحطم الـ Antibody للجسم المستلم المختلف دمه عن الدم المنقول في المجموعة مسببة تحطم خلاياه الحمراء وهذا ما يسمى بـ تحلل الدم Haemolysis . اما اذا كانت الكميات المنقولة قليلة فان الـ Antibody في دم المستلم recipient ستحطم الخلايا الحمراء لدم الواهب tonor . • يوجد في مصل دم الانسان نوعين من الاجسام المضادة (Antibody) ونوعين من المستضدات Antigens على سطح كريات الدم الحمراء ، مصل الدم لبعض الافراد قد لايحتوي على الاجسام المضادة او قد يحتوي على واحدة فقط او على نوعي الاجسام المضادة معا . وكريات الدم الحمراء قد لاتحمل أي مستضد او قد تحمل واحدا منها فقط وقد تحمل المستضدين معا، ويسمى المستضدان بـ Antigen A و Antigen B والاجسام المضادة تسمى (Antbody A) و(Antibody B) وبناء على ذلك يمكن تقسيم الافراد الى اربع مجاميع حسب وجود المستضدات Antiyen كما ذكرنا سابقا وهي:  1- افراد مجموعة الدم A:      وتكون كريات الدم الحمراء حاوية على الانتيجين A لذا فان مصلهم لايحتوي على الاجسام المضادة (Antibody) A بل يحتوي على اجسام مضادة B .  2- افراد مجموعة الدم B:     وتكون كريات الدم الحمراء حاوية على الانتيجين B لذا فان مصلهم لايحتوي على الاجسام المضادة B بل يحتوي على اجسام مضادة A . 3- افراد مجموعة الدم AB:     وتكون كريات الدم الحمراء حاوية على الانتيجينين AوB لذا فان مصلهم لايحتوي على اي اجسام مضادة .  4- افراد مجموعة الدم O:      لا تحتوي كريات الدم الحمراء على أي انتيجين بل يحتوي مصلهم على نوعي الاجسام المضادة AوB .  ملاحظة  اتضح من الدراسات الحديثة ان هناك اربعة اقسام لمجموعة الدم A ويرمز لها A1,A2,A3,A4 وهكذا ثلاثة مجموعات لدم B .  • يعد افراد مجموعة الدم O واهبون عامون لان كريات الدم لهذه المجموعة لا تحمل اية انتيجنات على سطحها،  بينما افراد مجموعة الدم AB يطلق عليهم اخذين عامين لانهم يستطيعون اخذ دم من افراد اية مجموعة اخرى لان مصل الدم الخاص بمجموعة الدم AB لايحتوي على اجسام مضادة والجدول التالي يوضح ذلك : </vt:lpstr>
      <vt:lpstr>            • من دراسة السلوك الوراثي لمجاميع الدم ABO اتضح وجود سلسلة من الاليلات المتعددة تتحكم في هذه الصفة متكونة من ثلاثة اليلات ويرمزلها كالاتي :  IA  للاليل المتحكم في انتاج الانتيجين A  IB  للاليل المتحكم في انتاج الانتيجين B    i  للاليل الذي لاينتج أي انتيجين  والسيادة بين الاليل IA والاليل IB هي سيادة مشتركة  Co dominance حيث ان الفرد الخليط التركيب الوراثي (LALB) يحمل الانتيجينين A وB على كريات الدم الحمراء،  بينما تكون السيادة كاملة بين كل من IA وIB مع الاليل (i) ويمكن التعبير من هذه العلاقة كما يلي :  i  &lt;  ( IB = IA )  والخلاصة :  يخضع توارث فصائل الدم في الانسان لتاثير ثلاثة أليلات وهي :   IA  &lt;  i سيادة تامة  IB  &lt;  i سيادة تامة  IA  =  IB سيادة مشتركة  IA     =    IB    &lt;          i سيادة مشتركة        سيادة تامة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الاليلات المتعددة  Multiple Alleles</dc:title>
  <dc:creator>Notes</dc:creator>
  <cp:lastModifiedBy>Azi</cp:lastModifiedBy>
  <cp:revision>3</cp:revision>
  <dcterms:created xsi:type="dcterms:W3CDTF">2018-11-11T14:26:21Z</dcterms:created>
  <dcterms:modified xsi:type="dcterms:W3CDTF">2018-11-11T14:51:37Z</dcterms:modified>
</cp:coreProperties>
</file>