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0"/>
            <a:ext cx="7772400" cy="864096"/>
          </a:xfrm>
        </p:spPr>
        <p:txBody>
          <a:bodyPr>
            <a:normAutofit/>
          </a:bodyPr>
          <a:lstStyle/>
          <a:p>
            <a:r>
              <a:rPr lang="ar-IQ" sz="2800" b="1" dirty="0"/>
              <a:t>نظم تعيين الجنس والوراثة المرتبطة بالجنس</a:t>
            </a:r>
          </a:p>
        </p:txBody>
      </p:sp>
      <p:sp>
        <p:nvSpPr>
          <p:cNvPr id="3" name="عنوان فرعي 2"/>
          <p:cNvSpPr>
            <a:spLocks noGrp="1"/>
          </p:cNvSpPr>
          <p:nvPr>
            <p:ph type="subTitle" idx="1"/>
          </p:nvPr>
        </p:nvSpPr>
        <p:spPr>
          <a:xfrm>
            <a:off x="323528" y="692696"/>
            <a:ext cx="8568952" cy="5760640"/>
          </a:xfrm>
        </p:spPr>
        <p:txBody>
          <a:bodyPr>
            <a:noAutofit/>
          </a:bodyPr>
          <a:lstStyle/>
          <a:p>
            <a:pPr algn="r"/>
            <a:r>
              <a:rPr lang="ar-IQ" sz="1400" b="1" dirty="0">
                <a:solidFill>
                  <a:schemeClr val="tx1">
                    <a:lumMod val="95000"/>
                    <a:lumOff val="5000"/>
                  </a:schemeClr>
                </a:solidFill>
              </a:rPr>
              <a:t>تعيين الجنس : </a:t>
            </a:r>
            <a:r>
              <a:rPr lang="en-US" sz="1400" b="1" dirty="0">
                <a:solidFill>
                  <a:schemeClr val="tx1">
                    <a:lumMod val="95000"/>
                    <a:lumOff val="5000"/>
                  </a:schemeClr>
                </a:solidFill>
              </a:rPr>
              <a:t>Sex Determination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ان تعيين الجنس في الكائنات الحية المختلفة من المواضيع </a:t>
            </a:r>
            <a:r>
              <a:rPr lang="ar-IQ" sz="1400" b="1" dirty="0" err="1">
                <a:solidFill>
                  <a:schemeClr val="tx1">
                    <a:lumMod val="95000"/>
                    <a:lumOff val="5000"/>
                  </a:schemeClr>
                </a:solidFill>
              </a:rPr>
              <a:t>البايولوجية</a:t>
            </a:r>
            <a:r>
              <a:rPr lang="ar-IQ" sz="1400" b="1" dirty="0">
                <a:solidFill>
                  <a:schemeClr val="tx1">
                    <a:lumMod val="95000"/>
                    <a:lumOff val="5000"/>
                  </a:schemeClr>
                </a:solidFill>
              </a:rPr>
              <a:t> التي تناولها العلماء في الكثير من بحوثهم ودراساتهم. والجنس يتكون من الذكور والاناث في الحيوانات والنباتات </a:t>
            </a:r>
            <a:r>
              <a:rPr lang="ar-IQ" sz="1400" b="1" dirty="0" err="1">
                <a:solidFill>
                  <a:schemeClr val="tx1">
                    <a:lumMod val="95000"/>
                    <a:lumOff val="5000"/>
                  </a:schemeClr>
                </a:solidFill>
              </a:rPr>
              <a:t>وباعداد</a:t>
            </a:r>
            <a:r>
              <a:rPr lang="ar-IQ" sz="1400" b="1" dirty="0">
                <a:solidFill>
                  <a:schemeClr val="tx1">
                    <a:lumMod val="95000"/>
                    <a:lumOff val="5000"/>
                  </a:schemeClr>
                </a:solidFill>
              </a:rPr>
              <a:t> متساوية تقريبا مع سهولة تمييز كل جنس عن الاخر مظهريا مما جعل الباحثين يعتقدون بوجود جهاز خاص يسبب هذه الظاهرة . </a:t>
            </a:r>
          </a:p>
          <a:p>
            <a:pPr algn="r"/>
            <a:r>
              <a:rPr lang="ar-IQ" sz="1400" b="1" dirty="0">
                <a:solidFill>
                  <a:schemeClr val="tx1">
                    <a:lumMod val="95000"/>
                    <a:lumOff val="5000"/>
                  </a:schemeClr>
                </a:solidFill>
              </a:rPr>
              <a:t>       وبتقدم علم الخلية وجد ان كل الكميتات الذكرية (</a:t>
            </a:r>
            <a:r>
              <a:rPr lang="ar-IQ" sz="1400" b="1" dirty="0" err="1">
                <a:solidFill>
                  <a:schemeClr val="tx1">
                    <a:lumMod val="95000"/>
                    <a:lumOff val="5000"/>
                  </a:schemeClr>
                </a:solidFill>
              </a:rPr>
              <a:t>الحيامن</a:t>
            </a:r>
            <a:r>
              <a:rPr lang="ar-IQ" sz="1400" b="1" dirty="0">
                <a:solidFill>
                  <a:schemeClr val="tx1">
                    <a:lumMod val="95000"/>
                    <a:lumOff val="5000"/>
                  </a:schemeClr>
                </a:solidFill>
              </a:rPr>
              <a:t>) والانثوية (البيوض) تحتوي على اجزاء متشابهة مثل الكروموسومات على الرغم من اختلافهم في اجزاء اخرى، لذا </a:t>
            </a:r>
            <a:r>
              <a:rPr lang="ar-IQ" sz="1400" b="1" dirty="0" err="1">
                <a:solidFill>
                  <a:schemeClr val="tx1">
                    <a:lumMod val="95000"/>
                    <a:lumOff val="5000"/>
                  </a:schemeClr>
                </a:solidFill>
              </a:rPr>
              <a:t>فالاساس</a:t>
            </a:r>
            <a:r>
              <a:rPr lang="ar-IQ" sz="1400" b="1" dirty="0">
                <a:solidFill>
                  <a:schemeClr val="tx1">
                    <a:lumMod val="95000"/>
                    <a:lumOff val="5000"/>
                  </a:schemeClr>
                </a:solidFill>
              </a:rPr>
              <a:t> المادي للوراثة يعتمد اعتمادا كليا عليها وبصورة متساوية .</a:t>
            </a:r>
          </a:p>
          <a:p>
            <a:pPr algn="r"/>
            <a:r>
              <a:rPr lang="ar-IQ" sz="1400" b="1" dirty="0">
                <a:solidFill>
                  <a:schemeClr val="tx1">
                    <a:lumMod val="95000"/>
                    <a:lumOff val="5000"/>
                  </a:schemeClr>
                </a:solidFill>
              </a:rPr>
              <a:t>      واوضحت دراسات تعيين الجنسين ان صفات الذكر والانثى تنتقل من جيل </a:t>
            </a:r>
            <a:r>
              <a:rPr lang="ar-IQ" sz="1400" b="1" dirty="0" err="1">
                <a:solidFill>
                  <a:schemeClr val="tx1">
                    <a:lumMod val="95000"/>
                    <a:lumOff val="5000"/>
                  </a:schemeClr>
                </a:solidFill>
              </a:rPr>
              <a:t>لاخر</a:t>
            </a:r>
            <a:r>
              <a:rPr lang="ar-IQ" sz="1400" b="1" dirty="0">
                <a:solidFill>
                  <a:schemeClr val="tx1">
                    <a:lumMod val="95000"/>
                    <a:lumOff val="5000"/>
                  </a:schemeClr>
                </a:solidFill>
              </a:rPr>
              <a:t> بنفس طريقة انتقال الصفات الوراثية الاخرى، لذا فتحديد الجنس يكون تحت </a:t>
            </a:r>
            <a:r>
              <a:rPr lang="ar-IQ" sz="1400" b="1" dirty="0" err="1">
                <a:solidFill>
                  <a:schemeClr val="tx1">
                    <a:lumMod val="95000"/>
                    <a:lumOff val="5000"/>
                  </a:schemeClr>
                </a:solidFill>
              </a:rPr>
              <a:t>تاثير</a:t>
            </a:r>
            <a:r>
              <a:rPr lang="ar-IQ" sz="1400" b="1" dirty="0">
                <a:solidFill>
                  <a:schemeClr val="tx1">
                    <a:lumMod val="95000"/>
                    <a:lumOff val="5000"/>
                  </a:schemeClr>
                </a:solidFill>
              </a:rPr>
              <a:t> وراثي.</a:t>
            </a:r>
          </a:p>
          <a:p>
            <a:pPr algn="r"/>
            <a:r>
              <a:rPr lang="ar-IQ" sz="1400" b="1" dirty="0">
                <a:solidFill>
                  <a:schemeClr val="tx1">
                    <a:lumMod val="95000"/>
                    <a:lumOff val="5000"/>
                  </a:schemeClr>
                </a:solidFill>
              </a:rPr>
              <a:t>      وتكمن اهمية الجنس في توفير كميات هائلة من التغايرات الوراثية كما مر معنا سابقا، والذي تعتمد عليه عملية التطور الطبيعي وانتشار وبقاء الانماط الوراثية الاكثر ثباتا . وهناك حالتان في الحيوانات والنباتات التي </a:t>
            </a:r>
            <a:r>
              <a:rPr lang="ar-IQ" sz="1400" b="1" dirty="0" err="1">
                <a:solidFill>
                  <a:schemeClr val="tx1">
                    <a:lumMod val="95000"/>
                    <a:lumOff val="5000"/>
                  </a:schemeClr>
                </a:solidFill>
              </a:rPr>
              <a:t>تتكاثربها</a:t>
            </a:r>
            <a:r>
              <a:rPr lang="ar-IQ" sz="1400" b="1" dirty="0">
                <a:solidFill>
                  <a:schemeClr val="tx1">
                    <a:lumMod val="95000"/>
                    <a:lumOff val="5000"/>
                  </a:schemeClr>
                </a:solidFill>
              </a:rPr>
              <a:t> جنسيا، وهي خاصة </a:t>
            </a:r>
            <a:r>
              <a:rPr lang="ar-IQ" sz="1400" b="1" dirty="0" err="1">
                <a:solidFill>
                  <a:schemeClr val="tx1">
                    <a:lumMod val="95000"/>
                    <a:lumOff val="5000"/>
                  </a:schemeClr>
                </a:solidFill>
              </a:rPr>
              <a:t>بانواع</a:t>
            </a:r>
            <a:r>
              <a:rPr lang="ar-IQ" sz="1400" b="1" dirty="0">
                <a:solidFill>
                  <a:schemeClr val="tx1">
                    <a:lumMod val="95000"/>
                    <a:lumOff val="5000"/>
                  </a:schemeClr>
                </a:solidFill>
              </a:rPr>
              <a:t> الكميتات التي يكونها الكائن الحي وهي :</a:t>
            </a:r>
          </a:p>
          <a:p>
            <a:pPr algn="r"/>
            <a:r>
              <a:rPr lang="ar-IQ" sz="1400" b="1" dirty="0">
                <a:solidFill>
                  <a:schemeClr val="tx1">
                    <a:lumMod val="95000"/>
                    <a:lumOff val="5000"/>
                  </a:schemeClr>
                </a:solidFill>
              </a:rPr>
              <a:t>1- كائنات احادية المسكن : </a:t>
            </a:r>
            <a:r>
              <a:rPr lang="en-US" sz="1400" b="1" dirty="0">
                <a:solidFill>
                  <a:schemeClr val="tx1">
                    <a:lumMod val="95000"/>
                    <a:lumOff val="5000"/>
                  </a:schemeClr>
                </a:solidFill>
              </a:rPr>
              <a:t>Monoicous </a:t>
            </a:r>
            <a:r>
              <a:rPr lang="ar-IQ" sz="1400" b="1" dirty="0">
                <a:solidFill>
                  <a:schemeClr val="tx1">
                    <a:lumMod val="95000"/>
                    <a:lumOff val="5000"/>
                  </a:schemeClr>
                </a:solidFill>
              </a:rPr>
              <a:t>وفيها ينتج الفرد كلا الكميتات الذكرية والانثوية في تكاثره الجنسي . </a:t>
            </a:r>
          </a:p>
          <a:p>
            <a:pPr algn="r"/>
            <a:r>
              <a:rPr lang="ar-IQ" sz="1400" b="1" dirty="0">
                <a:solidFill>
                  <a:schemeClr val="tx1">
                    <a:lumMod val="95000"/>
                    <a:lumOff val="5000"/>
                  </a:schemeClr>
                </a:solidFill>
              </a:rPr>
              <a:t>2- كائنات ثنائية المسكن </a:t>
            </a:r>
            <a:r>
              <a:rPr lang="en-US" sz="1400" b="1" dirty="0">
                <a:solidFill>
                  <a:schemeClr val="tx1">
                    <a:lumMod val="95000"/>
                    <a:lumOff val="5000"/>
                  </a:schemeClr>
                </a:solidFill>
              </a:rPr>
              <a:t>Dioecious </a:t>
            </a:r>
            <a:r>
              <a:rPr lang="ar-IQ" sz="1400" b="1" dirty="0">
                <a:solidFill>
                  <a:schemeClr val="tx1">
                    <a:lumMod val="95000"/>
                    <a:lumOff val="5000"/>
                  </a:schemeClr>
                </a:solidFill>
              </a:rPr>
              <a:t>وهنا تتكون الكميتات الذكرية في كائن والانثوية في كائن اخر . وفيها شكلين من الاختلافات بين نوعي الافراد ثنائية المسكن وهي : </a:t>
            </a:r>
          </a:p>
          <a:p>
            <a:pPr algn="r"/>
            <a:r>
              <a:rPr lang="ar-IQ" sz="1400" b="1" dirty="0">
                <a:solidFill>
                  <a:schemeClr val="tx1">
                    <a:lumMod val="95000"/>
                    <a:lumOff val="5000"/>
                  </a:schemeClr>
                </a:solidFill>
              </a:rPr>
              <a:t>أ – اختلافات جنسية اولية تعود الى انواع الكميتات التي ينتجها كل نوع والى الاعضاء الجنسية التي تكونها . </a:t>
            </a:r>
          </a:p>
          <a:p>
            <a:pPr algn="r"/>
            <a:r>
              <a:rPr lang="ar-IQ" sz="1400" b="1" dirty="0">
                <a:solidFill>
                  <a:schemeClr val="tx1">
                    <a:lumMod val="95000"/>
                    <a:lumOff val="5000"/>
                  </a:schemeClr>
                </a:solidFill>
              </a:rPr>
              <a:t>ب- اختلافات او صفات جنسية ثانوية، حيث يختلف كل جنس عن الاخر في الافراد ثنائية المسكن بعدد من الصفات المظهرية، ففي الانسان مثلا يختلف الذكور عن الاناث في الصوت وغزارة الشعر وتوزيع الدهن في مناطق مختلفة من الجسم . </a:t>
            </a:r>
          </a:p>
          <a:p>
            <a:pPr algn="r"/>
            <a:endParaRPr lang="ar-IQ" sz="1400" b="1" dirty="0">
              <a:solidFill>
                <a:schemeClr val="tx1">
                  <a:lumMod val="95000"/>
                  <a:lumOff val="5000"/>
                </a:schemeClr>
              </a:solidFill>
            </a:endParaRPr>
          </a:p>
          <a:p>
            <a:pPr algn="r"/>
            <a:r>
              <a:rPr lang="ar-IQ" sz="1400" b="1" dirty="0">
                <a:solidFill>
                  <a:schemeClr val="tx1">
                    <a:lumMod val="95000"/>
                    <a:lumOff val="5000"/>
                  </a:schemeClr>
                </a:solidFill>
              </a:rPr>
              <a:t>كروموسومات الجنس في الكائنات ثنائية المجموعة الكروموسومية </a:t>
            </a:r>
          </a:p>
          <a:p>
            <a:pPr algn="r"/>
            <a:r>
              <a:rPr lang="ar-IQ" sz="1400" b="1" dirty="0">
                <a:solidFill>
                  <a:schemeClr val="tx1">
                    <a:lumMod val="95000"/>
                    <a:lumOff val="5000"/>
                  </a:schemeClr>
                </a:solidFill>
              </a:rPr>
              <a:t>        </a:t>
            </a:r>
          </a:p>
          <a:p>
            <a:pPr algn="r"/>
            <a:r>
              <a:rPr lang="ar-IQ" sz="1400" b="1" dirty="0">
                <a:solidFill>
                  <a:schemeClr val="tx1">
                    <a:lumMod val="95000"/>
                    <a:lumOff val="5000"/>
                  </a:schemeClr>
                </a:solidFill>
              </a:rPr>
              <a:t>        يعد العالم الالماني </a:t>
            </a:r>
            <a:r>
              <a:rPr lang="en-US" sz="1400" b="1" dirty="0" err="1">
                <a:solidFill>
                  <a:schemeClr val="tx1">
                    <a:lumMod val="95000"/>
                    <a:lumOff val="5000"/>
                  </a:schemeClr>
                </a:solidFill>
              </a:rPr>
              <a:t>Henking</a:t>
            </a:r>
            <a:r>
              <a:rPr lang="en-US" sz="1400" b="1" dirty="0">
                <a:solidFill>
                  <a:schemeClr val="tx1">
                    <a:lumMod val="95000"/>
                    <a:lumOff val="5000"/>
                  </a:schemeClr>
                </a:solidFill>
              </a:rPr>
              <a:t> 1891 </a:t>
            </a:r>
            <a:r>
              <a:rPr lang="ar-IQ" sz="1400" b="1" dirty="0">
                <a:solidFill>
                  <a:schemeClr val="tx1">
                    <a:lumMod val="95000"/>
                    <a:lumOff val="5000"/>
                  </a:schemeClr>
                </a:solidFill>
              </a:rPr>
              <a:t>اول من شاهد وجود اختلافات بين كروموسومات الجنسين،  فقد لاحظ ان نصف الكميتات الذكرية (الحيوانات المنوية) التي تنتجها بعض الحشرات تحتوي على كروموســــــوم زائد اطلق عليه اســــم الجســـــــــم </a:t>
            </a:r>
            <a:r>
              <a:rPr lang="en-US" sz="1400" b="1" dirty="0">
                <a:solidFill>
                  <a:schemeClr val="tx1">
                    <a:lumMod val="95000"/>
                    <a:lumOff val="5000"/>
                  </a:schemeClr>
                </a:solidFill>
              </a:rPr>
              <a:t>X (X - body)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ثم اكتشف العالم </a:t>
            </a:r>
            <a:r>
              <a:rPr lang="en-US" sz="1400" b="1" dirty="0" err="1">
                <a:solidFill>
                  <a:schemeClr val="tx1">
                    <a:lumMod val="95000"/>
                    <a:lumOff val="5000"/>
                  </a:schemeClr>
                </a:solidFill>
              </a:rPr>
              <a:t>Meclung</a:t>
            </a:r>
            <a:r>
              <a:rPr lang="en-US" sz="1400" b="1" dirty="0">
                <a:solidFill>
                  <a:schemeClr val="tx1">
                    <a:lumMod val="95000"/>
                    <a:lumOff val="5000"/>
                  </a:schemeClr>
                </a:solidFill>
              </a:rPr>
              <a:t> 1902 </a:t>
            </a:r>
            <a:r>
              <a:rPr lang="ar-IQ" sz="1400" b="1" dirty="0">
                <a:solidFill>
                  <a:schemeClr val="tx1">
                    <a:lumMod val="95000"/>
                    <a:lumOff val="5000"/>
                  </a:schemeClr>
                </a:solidFill>
              </a:rPr>
              <a:t>ان الخلايا الجسمية في انثى الجراد تحتوي على 24 كروموسوم بينما في الذكور </a:t>
            </a:r>
            <a:r>
              <a:rPr lang="ar-IQ" sz="1400" b="1" dirty="0" err="1">
                <a:solidFill>
                  <a:schemeClr val="tx1">
                    <a:lumMod val="95000"/>
                    <a:lumOff val="5000"/>
                  </a:schemeClr>
                </a:solidFill>
              </a:rPr>
              <a:t>فانها</a:t>
            </a:r>
            <a:r>
              <a:rPr lang="ar-IQ" sz="1400" b="1" dirty="0">
                <a:solidFill>
                  <a:schemeClr val="tx1">
                    <a:lumMod val="95000"/>
                    <a:lumOff val="5000"/>
                  </a:schemeClr>
                </a:solidFill>
              </a:rPr>
              <a:t> تحتوي على 23 كروموسوم. وفي عام 1905 تتبع </a:t>
            </a:r>
            <a:r>
              <a:rPr lang="ar-IQ" sz="1400" b="1" dirty="0" err="1">
                <a:solidFill>
                  <a:schemeClr val="tx1">
                    <a:lumMod val="95000"/>
                    <a:lumOff val="5000"/>
                  </a:schemeClr>
                </a:solidFill>
              </a:rPr>
              <a:t>ستيفسون</a:t>
            </a:r>
            <a:r>
              <a:rPr lang="ar-IQ" sz="1400" b="1" dirty="0">
                <a:solidFill>
                  <a:schemeClr val="tx1">
                    <a:lumMod val="95000"/>
                    <a:lumOff val="5000"/>
                  </a:schemeClr>
                </a:solidFill>
              </a:rPr>
              <a:t> تكوين الكميتات الذكرية والانثوية في الحشرات وادرك ان الجسم </a:t>
            </a:r>
            <a:r>
              <a:rPr lang="en-US" sz="1400" b="1" dirty="0">
                <a:solidFill>
                  <a:schemeClr val="tx1">
                    <a:lumMod val="95000"/>
                    <a:lumOff val="5000"/>
                  </a:schemeClr>
                </a:solidFill>
              </a:rPr>
              <a:t>X </a:t>
            </a:r>
            <a:r>
              <a:rPr lang="ar-IQ" sz="1400" b="1" dirty="0">
                <a:solidFill>
                  <a:schemeClr val="tx1">
                    <a:lumMod val="95000"/>
                    <a:lumOff val="5000"/>
                  </a:schemeClr>
                </a:solidFill>
              </a:rPr>
              <a:t>عبارة عن كروموسوم، وبذلك استبدل اسم الجسم  </a:t>
            </a:r>
            <a:r>
              <a:rPr lang="en-US" sz="1400" b="1" dirty="0">
                <a:solidFill>
                  <a:schemeClr val="tx1">
                    <a:lumMod val="95000"/>
                    <a:lumOff val="5000"/>
                  </a:schemeClr>
                </a:solidFill>
              </a:rPr>
              <a:t>X </a:t>
            </a:r>
            <a:r>
              <a:rPr lang="ar-IQ" sz="1400" b="1" dirty="0">
                <a:solidFill>
                  <a:schemeClr val="tx1">
                    <a:lumMod val="95000"/>
                    <a:lumOff val="5000"/>
                  </a:schemeClr>
                </a:solidFill>
              </a:rPr>
              <a:t>باسم كروموسوم </a:t>
            </a:r>
            <a:r>
              <a:rPr lang="en-US" sz="1400" b="1" dirty="0">
                <a:solidFill>
                  <a:schemeClr val="tx1">
                    <a:lumMod val="95000"/>
                    <a:lumOff val="5000"/>
                  </a:schemeClr>
                </a:solidFill>
              </a:rPr>
              <a:t>X </a:t>
            </a:r>
            <a:r>
              <a:rPr lang="ar-IQ" sz="1400" b="1" dirty="0">
                <a:solidFill>
                  <a:schemeClr val="tx1">
                    <a:lumMod val="95000"/>
                    <a:lumOff val="5000"/>
                  </a:schemeClr>
                </a:solidFill>
              </a:rPr>
              <a:t>ولاحظ ان الذكور تحمل كروموسومين غير متماثلين بينما كانت الاناث خالية من هذه الظاهرة، ورمز لهذا الزوج من الكروموسومات في الذكر بالرمز </a:t>
            </a:r>
            <a:r>
              <a:rPr lang="en-US" sz="1400" b="1" dirty="0">
                <a:solidFill>
                  <a:schemeClr val="tx1">
                    <a:lumMod val="95000"/>
                    <a:lumOff val="5000"/>
                  </a:schemeClr>
                </a:solidFill>
              </a:rPr>
              <a:t>XY، </a:t>
            </a:r>
            <a:r>
              <a:rPr lang="ar-IQ" sz="1400" b="1" dirty="0">
                <a:solidFill>
                  <a:schemeClr val="tx1">
                    <a:lumMod val="95000"/>
                    <a:lumOff val="5000"/>
                  </a:schemeClr>
                </a:solidFill>
              </a:rPr>
              <a:t>وبذلك تكون الاناث </a:t>
            </a:r>
            <a:r>
              <a:rPr lang="en-US" sz="1400" b="1" dirty="0">
                <a:solidFill>
                  <a:schemeClr val="tx1">
                    <a:lumMod val="95000"/>
                    <a:lumOff val="5000"/>
                  </a:schemeClr>
                </a:solidFill>
              </a:rPr>
              <a:t>XX </a:t>
            </a:r>
            <a:r>
              <a:rPr lang="ar-IQ" sz="1400" b="1" dirty="0">
                <a:solidFill>
                  <a:schemeClr val="tx1">
                    <a:lumMod val="95000"/>
                    <a:lumOff val="5000"/>
                  </a:schemeClr>
                </a:solidFill>
              </a:rPr>
              <a:t>بالنسبة لهذا الزوج من الكروموسومات .   </a:t>
            </a:r>
          </a:p>
          <a:p>
            <a:pPr algn="r"/>
            <a:endParaRPr lang="ar-IQ" sz="1400" b="1" dirty="0">
              <a:solidFill>
                <a:schemeClr val="tx1">
                  <a:lumMod val="95000"/>
                  <a:lumOff val="5000"/>
                </a:schemeClr>
              </a:solidFill>
            </a:endParaRPr>
          </a:p>
          <a:p>
            <a:pPr algn="r"/>
            <a:endParaRPr lang="ar-IQ" sz="1400" b="1" dirty="0">
              <a:solidFill>
                <a:schemeClr val="tx1">
                  <a:lumMod val="95000"/>
                  <a:lumOff val="5000"/>
                </a:schemeClr>
              </a:solidFill>
            </a:endParaRPr>
          </a:p>
          <a:p>
            <a:pPr algn="r"/>
            <a:endParaRPr lang="ar-IQ" sz="1400" b="1" dirty="0">
              <a:solidFill>
                <a:schemeClr val="tx1">
                  <a:lumMod val="95000"/>
                  <a:lumOff val="5000"/>
                </a:schemeClr>
              </a:solidFill>
            </a:endParaRPr>
          </a:p>
        </p:txBody>
      </p:sp>
    </p:spTree>
    <p:extLst>
      <p:ext uri="{BB962C8B-B14F-4D97-AF65-F5344CB8AC3E}">
        <p14:creationId xmlns:p14="http://schemas.microsoft.com/office/powerpoint/2010/main" val="685101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التحول الجنسي :</a:t>
            </a:r>
            <a:br>
              <a:rPr lang="ar-IQ" sz="1400" b="1" dirty="0"/>
            </a:br>
            <a:r>
              <a:rPr lang="ar-IQ" sz="1400" b="1" dirty="0"/>
              <a:t>       في </a:t>
            </a:r>
            <a:r>
              <a:rPr lang="ar-IQ" sz="1400" b="1" dirty="0" err="1"/>
              <a:t>طيورالدواجن</a:t>
            </a:r>
            <a:r>
              <a:rPr lang="ar-IQ" sz="1400" b="1" dirty="0"/>
              <a:t> والتي تتبع نظام (</a:t>
            </a:r>
            <a:r>
              <a:rPr lang="en-US" sz="1400" b="1" dirty="0"/>
              <a:t>ZO) </a:t>
            </a:r>
            <a:r>
              <a:rPr lang="ar-IQ" sz="1400" b="1" dirty="0"/>
              <a:t>في تحديد جنسها، بعض الاناث والبالغة مرحلة وضع البيض قد يحدث لها تحول جنسي، وليس فقط في الصفات الجنسية الثانوية مثل تكوين ريش الديكة وصياح الديك ولكن يتعدى ذلك الى تكوين خصى وقد يصل الامر الى انتاج حيوانات منوية (الصفات الجنسية الاولية) وقد يحدث ذلك على سبيل المثال عندما يتلف المرض انسجة المبيض، وفي غياب هورمونات الجنس الانثوية يبدا نسيج الخصى الاثري الموجود في مركز المبيض بالنمو، مما يؤدي الى التحول الجنسي .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endParaRPr lang="ar-IQ" sz="1400" b="1" dirty="0"/>
          </a:p>
        </p:txBody>
      </p:sp>
    </p:spTree>
    <p:extLst>
      <p:ext uri="{BB962C8B-B14F-4D97-AF65-F5344CB8AC3E}">
        <p14:creationId xmlns:p14="http://schemas.microsoft.com/office/powerpoint/2010/main" val="1744866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pPr algn="r"/>
            <a:r>
              <a:rPr lang="ar-IQ" sz="1400" b="1" dirty="0"/>
              <a:t>تعيين الجنس في الانسان :</a:t>
            </a:r>
            <a:br>
              <a:rPr lang="ar-IQ" sz="1400" b="1" dirty="0"/>
            </a:br>
            <a:r>
              <a:rPr lang="ar-IQ" sz="1400" b="1" dirty="0"/>
              <a:t>        يرجع جنس الفرد في الانسان الى انعزال زوج خاص من الكروموسومات تعرف بـ   (</a:t>
            </a:r>
            <a:r>
              <a:rPr lang="en-US" sz="1400" b="1" dirty="0"/>
              <a:t>X)</a:t>
            </a:r>
            <a:r>
              <a:rPr lang="ar-IQ" sz="1400" b="1" dirty="0"/>
              <a:t>و</a:t>
            </a:r>
            <a:r>
              <a:rPr lang="en-US" sz="1400" b="1" dirty="0"/>
              <a:t>Y)) . </a:t>
            </a:r>
            <a:r>
              <a:rPr lang="ar-IQ" sz="1400" b="1" dirty="0"/>
              <a:t>ويتم تحديد الجنس وقت الاخصاب بالضبط ، اذ بمجرد ان ينجح حيوان منوي(الكميت الذكري) في اخصاب بيضة يتحدد عندها جنس الفرد تبعا لما يحمله من كروسومي الجنس، </a:t>
            </a:r>
            <a:r>
              <a:rPr lang="ar-IQ" sz="1400" b="1" dirty="0" err="1"/>
              <a:t>فاخصاب</a:t>
            </a:r>
            <a:r>
              <a:rPr lang="ar-IQ" sz="1400" b="1" dirty="0"/>
              <a:t> حيوان منوي يحمل كروموسوم </a:t>
            </a:r>
            <a:r>
              <a:rPr lang="en-US" sz="1400" b="1" dirty="0"/>
              <a:t>X </a:t>
            </a:r>
            <a:r>
              <a:rPr lang="ar-IQ" sz="1400" b="1" dirty="0"/>
              <a:t>لبيضة ينتج </a:t>
            </a:r>
            <a:r>
              <a:rPr lang="ar-IQ" sz="1400" b="1" dirty="0" err="1"/>
              <a:t>زايكوت</a:t>
            </a:r>
            <a:r>
              <a:rPr lang="ar-IQ" sz="1400" b="1" dirty="0"/>
              <a:t> تركيبه </a:t>
            </a:r>
            <a:r>
              <a:rPr lang="en-US" sz="1400" b="1" dirty="0"/>
              <a:t>XX </a:t>
            </a:r>
            <a:r>
              <a:rPr lang="ar-IQ" sz="1400" b="1" dirty="0"/>
              <a:t>ليكون انثى، بينما ينتج عن اتحاد بيضة مع حيوان منوي يمتلك ضمن تركيبه </a:t>
            </a:r>
            <a:r>
              <a:rPr lang="ar-IQ" sz="1400" b="1" dirty="0" err="1"/>
              <a:t>الكروموسومي</a:t>
            </a:r>
            <a:r>
              <a:rPr lang="ar-IQ" sz="1400" b="1" dirty="0"/>
              <a:t> الكروموسوم </a:t>
            </a:r>
            <a:r>
              <a:rPr lang="en-US" sz="1400" b="1" dirty="0"/>
              <a:t>Y </a:t>
            </a:r>
            <a:r>
              <a:rPr lang="ar-IQ" sz="1400" b="1" dirty="0"/>
              <a:t>يتكون </a:t>
            </a:r>
            <a:r>
              <a:rPr lang="ar-IQ" sz="1400" b="1" dirty="0" err="1"/>
              <a:t>زايكوت</a:t>
            </a:r>
            <a:r>
              <a:rPr lang="ar-IQ" sz="1400" b="1" dirty="0"/>
              <a:t> </a:t>
            </a:r>
            <a:r>
              <a:rPr lang="en-US" sz="1400" b="1" dirty="0"/>
              <a:t>XY </a:t>
            </a:r>
            <a:r>
              <a:rPr lang="ar-IQ" sz="1400" b="1" dirty="0"/>
              <a:t>ليكون ذكر وهذه هي عملية تعيين الجنس في الانسان .</a:t>
            </a:r>
            <a:br>
              <a:rPr lang="ar-IQ" sz="1400" b="1" dirty="0"/>
            </a:br>
            <a:r>
              <a:rPr lang="ar-IQ" sz="1400" b="1" dirty="0"/>
              <a:t>العوامل الاساسية المؤثرة في تحديد الجنس :</a:t>
            </a:r>
            <a:br>
              <a:rPr lang="ar-IQ" sz="1400" b="1" dirty="0"/>
            </a:br>
            <a:r>
              <a:rPr lang="ar-IQ" sz="1400" b="1" dirty="0"/>
              <a:t>1- العوامل الوراثية:</a:t>
            </a:r>
            <a:br>
              <a:rPr lang="ar-IQ" sz="1400" b="1" dirty="0"/>
            </a:br>
            <a:r>
              <a:rPr lang="ar-IQ" sz="1400" b="1" dirty="0"/>
              <a:t>    يتوقف تحديد الجنس على التركيب </a:t>
            </a:r>
            <a:r>
              <a:rPr lang="ar-IQ" sz="1400" b="1" dirty="0" err="1"/>
              <a:t>الكروموسومي</a:t>
            </a:r>
            <a:r>
              <a:rPr lang="ar-IQ" sz="1400" b="1" dirty="0"/>
              <a:t>, حيث كثيرا ما تختلف اجهزة تحديد الجنس، فقد يكون الاختلاف في التركيب الوراثي بين الذكر والانثى محصورا في زوج واحد فقط من الجينات او في مجموعة من الجينات وقد يكون الاختلاف اكثر من ذلك فيشمل كروموسوم </a:t>
            </a:r>
            <a:r>
              <a:rPr lang="ar-IQ" sz="1400" b="1" dirty="0" err="1"/>
              <a:t>باكمله</a:t>
            </a:r>
            <a:r>
              <a:rPr lang="ar-IQ" sz="1400" b="1" dirty="0"/>
              <a:t> او حتى اكثر من كروموسوم واحد . </a:t>
            </a:r>
            <a:br>
              <a:rPr lang="ar-IQ" sz="1400" b="1" dirty="0"/>
            </a:br>
            <a:r>
              <a:rPr lang="ar-IQ" sz="1400" b="1" dirty="0"/>
              <a:t>2- العوامل البيئية والعمر:</a:t>
            </a:r>
            <a:br>
              <a:rPr lang="ar-IQ" sz="1400" b="1" dirty="0"/>
            </a:br>
            <a:r>
              <a:rPr lang="ar-IQ" sz="1400" b="1" dirty="0"/>
              <a:t>     ان تحديد الجنس قد لا يتحدد في وقت الاخصاب في بعض الكائنات الحية ولكن يتحدد بفعل عوامل بيئية معينة، وهناك بعض الحيوانات والنباتات تعتمد على البيئة كليا في تحديد اتجاه الجنس فيها، مثلا ان الجنس في الدودة البحرية المسماة </a:t>
            </a:r>
            <a:r>
              <a:rPr lang="en-US" sz="1400" b="1" dirty="0" err="1"/>
              <a:t>Ophryotrocha</a:t>
            </a:r>
            <a:r>
              <a:rPr lang="en-US" sz="1400" b="1" dirty="0"/>
              <a:t> </a:t>
            </a:r>
            <a:r>
              <a:rPr lang="ar-IQ" sz="1400" b="1" dirty="0"/>
              <a:t>يتوقف على عمر الدودة نفسها اضافة الى البيئة المحيطة بها،  فجميع الافراد الصغيرة السن تكون ذكورا وكلما تقدمت في العمر تتحول الى اناث، وان الاناث الكبيرة السن يمكن ان تصبح ذكورا عند تجويعها او وضعها في ماء يحتوي على ايونات البوتاسيوم .</a:t>
            </a:r>
            <a:br>
              <a:rPr lang="ar-IQ" sz="1400" b="1" dirty="0"/>
            </a:br>
            <a:r>
              <a:rPr lang="ar-IQ" sz="1400" b="1" dirty="0"/>
              <a:t>       اما الدودة البحرية </a:t>
            </a:r>
            <a:r>
              <a:rPr lang="en-US" sz="1400" b="1" dirty="0" err="1"/>
              <a:t>Bonellia</a:t>
            </a:r>
            <a:r>
              <a:rPr lang="en-US" sz="1400" b="1" dirty="0"/>
              <a:t> </a:t>
            </a:r>
            <a:r>
              <a:rPr lang="ar-IQ" sz="1400" b="1" dirty="0" err="1"/>
              <a:t>فالاناث</a:t>
            </a:r>
            <a:r>
              <a:rPr lang="ar-IQ" sz="1400" b="1" dirty="0"/>
              <a:t> يبلغ طولها حوالي انج اما الذكور فهي صغيرة جدا يصعب رؤيتها بالعين المجردة، وصغر حجمها سببه نقص في التركيب التشريحي لجهازها الهضمي لذلك فهي تعيش متطفلة على الجهاز التناسلي </a:t>
            </a:r>
            <a:r>
              <a:rPr lang="ar-IQ" sz="1400" b="1" dirty="0" err="1"/>
              <a:t>للانثى</a:t>
            </a:r>
            <a:r>
              <a:rPr lang="ar-IQ" sz="1400" b="1" dirty="0"/>
              <a:t> .                                 فالبيوض تفقس الى يرقات ذكور واناث، ولكن تحديد الجنس في الديدان البالغة يعتمد على تغذيتها، فاليرقات الحرة في تغذيتها في مياه البحر تصبح اناث، اما اليرقات التي تعيش متطفلة على القناة التناسلية </a:t>
            </a:r>
            <a:r>
              <a:rPr lang="ar-IQ" sz="1400" b="1" dirty="0" err="1"/>
              <a:t>للانثى</a:t>
            </a:r>
            <a:r>
              <a:rPr lang="ar-IQ" sz="1400" b="1" dirty="0"/>
              <a:t> فتصبح ذكور. ويبدو ان سبب ذلك يعود الى الاناث حيث تفرز مواد كيماوية مسببة </a:t>
            </a:r>
            <a:r>
              <a:rPr lang="ar-IQ" sz="1400" b="1" dirty="0" err="1"/>
              <a:t>ظمور</a:t>
            </a:r>
            <a:r>
              <a:rPr lang="ar-IQ" sz="1400" b="1" dirty="0"/>
              <a:t> اعضاء التذكير في اليرقة المتطفلة . </a:t>
            </a:r>
            <a:br>
              <a:rPr lang="ar-IQ" sz="1400" b="1" dirty="0"/>
            </a:br>
            <a:r>
              <a:rPr lang="ar-IQ" sz="1400" b="1" dirty="0"/>
              <a:t>  نظم تعيين الجنس</a:t>
            </a:r>
            <a:br>
              <a:rPr lang="ar-IQ" sz="1400" b="1" dirty="0"/>
            </a:br>
            <a:r>
              <a:rPr lang="ar-IQ" sz="1400" b="1" dirty="0"/>
              <a:t>       ان معظم نظم تعيين الجنس تكون تحت تحكم العوامل الوراثية ويمكن تقسيمها الى الاقسام التالية : </a:t>
            </a:r>
            <a:br>
              <a:rPr lang="ar-IQ" sz="1400" b="1" dirty="0"/>
            </a:br>
            <a:r>
              <a:rPr lang="ar-IQ" sz="1400" b="1" dirty="0"/>
              <a:t>1- النظام الاول:</a:t>
            </a:r>
            <a:br>
              <a:rPr lang="ar-IQ" sz="1400" b="1" dirty="0"/>
            </a:br>
            <a:r>
              <a:rPr lang="ar-IQ" sz="1400" b="1" dirty="0"/>
              <a:t>نظام  </a:t>
            </a:r>
            <a:r>
              <a:rPr lang="en-US" sz="1400" b="1" dirty="0"/>
              <a:t>XX ــ XY  </a:t>
            </a:r>
            <a:br>
              <a:rPr lang="en-US" sz="1400" b="1" dirty="0"/>
            </a:br>
            <a:r>
              <a:rPr lang="en-US" sz="1400" b="1" dirty="0"/>
              <a:t>    </a:t>
            </a:r>
            <a:r>
              <a:rPr lang="ar-IQ" sz="1400" b="1" dirty="0"/>
              <a:t>ومن الامثلة على هذا النظام في تحديد الجنس هوما موجود في الانسان </a:t>
            </a:r>
            <a:r>
              <a:rPr lang="ar-IQ" sz="1400" b="1" dirty="0" err="1"/>
              <a:t>واللبائن</a:t>
            </a:r>
            <a:r>
              <a:rPr lang="ar-IQ" sz="1400" b="1" dirty="0"/>
              <a:t> وبعض النباتات الراقية حيث يكون الذكر </a:t>
            </a:r>
            <a:r>
              <a:rPr lang="en-US" sz="1400" b="1" dirty="0"/>
              <a:t>XY  </a:t>
            </a:r>
            <a:r>
              <a:rPr lang="ar-IQ" sz="1400" b="1" dirty="0"/>
              <a:t>والانثى </a:t>
            </a:r>
            <a:r>
              <a:rPr lang="en-US" sz="1400" b="1" dirty="0"/>
              <a:t>XX . </a:t>
            </a:r>
            <a:r>
              <a:rPr lang="ar-IQ" sz="1400" b="1" dirty="0"/>
              <a:t>لذا فنصف كميتات الذكر تحمل كروموسوم </a:t>
            </a:r>
            <a:r>
              <a:rPr lang="en-US" sz="1400" b="1" dirty="0"/>
              <a:t>Y </a:t>
            </a:r>
            <a:r>
              <a:rPr lang="ar-IQ" sz="1400" b="1" dirty="0"/>
              <a:t>والنصف الاخر يحمل الكروموسوم </a:t>
            </a:r>
            <a:r>
              <a:rPr lang="en-US" sz="1400" b="1" dirty="0"/>
              <a:t>X، </a:t>
            </a:r>
            <a:r>
              <a:rPr lang="ar-IQ" sz="1400" b="1" dirty="0"/>
              <a:t>أي ان الذكور هي الجنس غير المتماثل الكميتات، اما الاناث فهي متماثلة الكميتات أي تعطي كميتات من نوع واحد (</a:t>
            </a:r>
            <a:r>
              <a:rPr lang="en-US" sz="1400" b="1" dirty="0"/>
              <a:t>X) .</a:t>
            </a:r>
            <a:r>
              <a:rPr lang="ar-IQ" sz="1400" b="1" dirty="0"/>
              <a:t>ان الكروموسوم </a:t>
            </a:r>
            <a:r>
              <a:rPr lang="en-US" sz="1400" b="1" dirty="0"/>
              <a:t>Y </a:t>
            </a:r>
            <a:r>
              <a:rPr lang="ar-IQ" sz="1400" b="1" dirty="0"/>
              <a:t>يختلف حجما وشكلا عن الكروموسوم </a:t>
            </a:r>
            <a:r>
              <a:rPr lang="en-US" sz="1400" b="1" dirty="0"/>
              <a:t>X ، </a:t>
            </a:r>
            <a:r>
              <a:rPr lang="ar-IQ" sz="1400" b="1" dirty="0"/>
              <a:t>وان النسبة الجنسية الناتجة من هذا النظام هي 1:1 في كل جيل كما يلي :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2574425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pPr algn="r"/>
            <a:r>
              <a:rPr lang="ar-IQ" sz="1400" b="1" dirty="0"/>
              <a:t>- النظام الثاني:</a:t>
            </a:r>
            <a:br>
              <a:rPr lang="ar-IQ" sz="1400" b="1" dirty="0"/>
            </a:br>
            <a:r>
              <a:rPr lang="ar-IQ" sz="1400" b="1" dirty="0"/>
              <a:t>نظام </a:t>
            </a:r>
            <a:r>
              <a:rPr lang="en-US" sz="1400" b="1" dirty="0"/>
              <a:t>XX ــ  XO  </a:t>
            </a:r>
            <a:br>
              <a:rPr lang="en-US" sz="1400" b="1" dirty="0"/>
            </a:br>
            <a:r>
              <a:rPr lang="en-US" sz="1400" b="1" dirty="0"/>
              <a:t>      </a:t>
            </a:r>
            <a:r>
              <a:rPr lang="ar-IQ" sz="1400" b="1" dirty="0"/>
              <a:t>يوجد هذا النظام في العديد من الحشرات كالجراد والصراصر، وفيه تكون الاناث ذات تركيب كروموسومي </a:t>
            </a:r>
            <a:r>
              <a:rPr lang="en-US" sz="1400" b="1" dirty="0"/>
              <a:t>XX </a:t>
            </a:r>
            <a:r>
              <a:rPr lang="ar-IQ" sz="1400" b="1" dirty="0"/>
              <a:t>وتنتج نوعا واحدا من الكميتات أي ان الاناث هي الجنس المتماثل الكميتات </a:t>
            </a:r>
            <a:r>
              <a:rPr lang="en-US" sz="1400" b="1" dirty="0"/>
              <a:t>Homogametic </a:t>
            </a:r>
            <a:r>
              <a:rPr lang="ar-IQ" sz="1400" b="1" dirty="0"/>
              <a:t>بينما الذكور فهي متباينة الكميتات وتحتوي على كروموسوم </a:t>
            </a:r>
            <a:r>
              <a:rPr lang="en-US" sz="1400" b="1" dirty="0"/>
              <a:t>X </a:t>
            </a:r>
            <a:r>
              <a:rPr lang="ar-IQ" sz="1400" b="1" dirty="0"/>
              <a:t>واحد فقط ، لذا فتركيبها </a:t>
            </a:r>
            <a:r>
              <a:rPr lang="ar-IQ" sz="1400" b="1" dirty="0" err="1"/>
              <a:t>الكروموسومي</a:t>
            </a:r>
            <a:r>
              <a:rPr lang="ar-IQ" sz="1400" b="1" dirty="0"/>
              <a:t> الثنائي (</a:t>
            </a:r>
            <a:r>
              <a:rPr lang="en-US" sz="1400" b="1" dirty="0"/>
              <a:t>XO) </a:t>
            </a:r>
            <a:r>
              <a:rPr lang="ar-IQ" sz="1400" b="1" dirty="0"/>
              <a:t>وعند تكوين </a:t>
            </a:r>
            <a:r>
              <a:rPr lang="ar-IQ" sz="1400" b="1" dirty="0" err="1"/>
              <a:t>الكاميتات</a:t>
            </a:r>
            <a:r>
              <a:rPr lang="ar-IQ" sz="1400" b="1" dirty="0"/>
              <a:t> فنصفها يحمل الكروموسوم </a:t>
            </a:r>
            <a:r>
              <a:rPr lang="en-US" sz="1400" b="1" dirty="0"/>
              <a:t>X </a:t>
            </a:r>
            <a:r>
              <a:rPr lang="ar-IQ" sz="1400" b="1" dirty="0"/>
              <a:t>والنصف الاخر لا يحتوي على كروموسوم مماثل للكروموسوم </a:t>
            </a:r>
            <a:r>
              <a:rPr lang="en-US" sz="1400" b="1" dirty="0"/>
              <a:t>X </a:t>
            </a:r>
            <a:r>
              <a:rPr lang="ar-IQ" sz="1400" b="1" dirty="0"/>
              <a:t>وهي لا تحتوي على كروموسوم </a:t>
            </a:r>
            <a:r>
              <a:rPr lang="en-US" sz="1400" b="1" dirty="0"/>
              <a:t>Y </a:t>
            </a:r>
            <a:r>
              <a:rPr lang="ar-IQ" sz="1400" b="1" dirty="0" err="1"/>
              <a:t>ايظا</a:t>
            </a:r>
            <a:r>
              <a:rPr lang="ar-IQ" sz="1400" b="1" dirty="0"/>
              <a:t> لذا يستعمل الرمز </a:t>
            </a:r>
            <a:r>
              <a:rPr lang="en-US" sz="1400" b="1" dirty="0"/>
              <a:t>O </a:t>
            </a:r>
            <a:r>
              <a:rPr lang="ar-IQ" sz="1400" b="1" dirty="0"/>
              <a:t>للدالة على عدم وجود الكروموسوم</a:t>
            </a:r>
            <a:r>
              <a:rPr lang="en-US" sz="1400" b="1" dirty="0"/>
              <a:t>Y ، </a:t>
            </a:r>
            <a:r>
              <a:rPr lang="ar-IQ" sz="1400" b="1" dirty="0"/>
              <a:t>والمثال العام على هذا النظام في تعيين الجنس : </a:t>
            </a:r>
            <a:br>
              <a:rPr lang="ar-IQ" sz="1400" b="1" dirty="0"/>
            </a:br>
            <a:r>
              <a:rPr lang="ar-IQ" sz="1400" b="1" dirty="0" smtClean="0"/>
              <a:t/>
            </a:r>
            <a:br>
              <a:rPr lang="ar-IQ" sz="1400" b="1" dirty="0" smtClean="0"/>
            </a:br>
            <a:r>
              <a:rPr lang="ar-IQ" sz="1400" b="1" dirty="0"/>
              <a:t/>
            </a:r>
            <a:br>
              <a:rPr lang="ar-IQ" sz="1400" b="1" dirty="0"/>
            </a:br>
            <a:endParaRPr lang="ar-IQ" sz="14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404664"/>
            <a:ext cx="4051150" cy="1947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2510" y="4221088"/>
            <a:ext cx="3888432" cy="1577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4492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 النظام الثالث :</a:t>
            </a:r>
            <a:br>
              <a:rPr lang="ar-IQ" sz="1400" b="1" dirty="0"/>
            </a:br>
            <a:r>
              <a:rPr lang="ar-IQ" sz="1400" b="1" dirty="0"/>
              <a:t>نظام </a:t>
            </a:r>
            <a:r>
              <a:rPr lang="en-US" sz="1400" b="1" dirty="0"/>
              <a:t>ZW ــ ZZ </a:t>
            </a:r>
            <a:br>
              <a:rPr lang="en-US" sz="1400" b="1" dirty="0"/>
            </a:br>
            <a:r>
              <a:rPr lang="en-US" sz="1400" b="1" dirty="0"/>
              <a:t>       </a:t>
            </a:r>
            <a:r>
              <a:rPr lang="ar-IQ" sz="1400" b="1" dirty="0"/>
              <a:t>في هذا النظام تكون الذكور هي الجنس المتماثل الكميتات وتركيبها </a:t>
            </a:r>
            <a:r>
              <a:rPr lang="ar-IQ" sz="1400" b="1" dirty="0" err="1"/>
              <a:t>الكروموسومي</a:t>
            </a:r>
            <a:r>
              <a:rPr lang="ar-IQ" sz="1400" b="1" dirty="0"/>
              <a:t> (</a:t>
            </a:r>
            <a:r>
              <a:rPr lang="en-US" sz="1400" b="1" dirty="0"/>
              <a:t>ZZ) </a:t>
            </a:r>
            <a:r>
              <a:rPr lang="ar-IQ" sz="1400" b="1" dirty="0"/>
              <a:t>والاناث غير متماثلة الكميتات وتركيبها (</a:t>
            </a:r>
            <a:r>
              <a:rPr lang="en-US" sz="1400" b="1" dirty="0"/>
              <a:t>ZW)</a:t>
            </a:r>
            <a:r>
              <a:rPr lang="ar-IQ" sz="1400" b="1" dirty="0"/>
              <a:t>أي ان الذكور تعطي نوع واحد من الكميتات (</a:t>
            </a:r>
            <a:r>
              <a:rPr lang="en-US" sz="1400" b="1" dirty="0"/>
              <a:t>Z) </a:t>
            </a:r>
            <a:r>
              <a:rPr lang="ar-IQ" sz="1400" b="1" dirty="0"/>
              <a:t>اما الاناث فتعطي نوعين من الكميتات هي (</a:t>
            </a:r>
            <a:r>
              <a:rPr lang="en-US" sz="1400" b="1" dirty="0"/>
              <a:t>Z) </a:t>
            </a:r>
            <a:r>
              <a:rPr lang="ar-IQ" sz="1400" b="1" dirty="0"/>
              <a:t>و (</a:t>
            </a:r>
            <a:r>
              <a:rPr lang="en-US" sz="1400" b="1" dirty="0"/>
              <a:t>W). </a:t>
            </a:r>
            <a:r>
              <a:rPr lang="ar-IQ" sz="1400" b="1" dirty="0"/>
              <a:t>ويوجد هذا النظام في الطيور والدواجن والاسماك والفراشات كما في المثال التالي</a:t>
            </a:r>
            <a:r>
              <a:rPr lang="ar-IQ" sz="1400" b="1" dirty="0" smtClean="0"/>
              <a:t>:</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4- النظام الرابع:</a:t>
            </a:r>
            <a:br>
              <a:rPr lang="ar-IQ" sz="1400" b="1" dirty="0"/>
            </a:br>
            <a:r>
              <a:rPr lang="ar-IQ" sz="1400" b="1" dirty="0"/>
              <a:t>نظام </a:t>
            </a:r>
            <a:r>
              <a:rPr lang="en-US" sz="1400" b="1" dirty="0"/>
              <a:t>ZO  ــ ZZ </a:t>
            </a:r>
            <a:r>
              <a:rPr lang="ar-IQ" sz="1400" b="1" dirty="0" smtClean="0"/>
              <a:t/>
            </a:r>
            <a:br>
              <a:rPr lang="ar-IQ" sz="1400" b="1" dirty="0" smtClean="0"/>
            </a:br>
            <a:r>
              <a:rPr lang="ar-IQ" sz="1400" b="1" dirty="0"/>
              <a:t/>
            </a:r>
            <a:br>
              <a:rPr lang="ar-IQ" sz="1400" b="1" dirty="0"/>
            </a:br>
            <a:r>
              <a:rPr lang="ar-IQ" sz="1400" b="1" dirty="0"/>
              <a:t> يوجد هذا النظام في الدواجن ، حيث لا تحتوي اناث بعض الانواع على كروموسوم مشابه لكروموسوم الجنس الوحيد، وهو يشبه نظام (</a:t>
            </a:r>
            <a:r>
              <a:rPr lang="en-US" sz="1400" b="1" dirty="0"/>
              <a:t>XO) </a:t>
            </a:r>
            <a:r>
              <a:rPr lang="ar-IQ" sz="1400" b="1" dirty="0"/>
              <a:t>السابق والمثال على هذا النظام : </a:t>
            </a: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a:t> </a:t>
            </a:r>
            <a:br>
              <a:rPr lang="ar-IQ" sz="1400" b="1" dirty="0"/>
            </a:br>
            <a:endParaRPr lang="ar-IQ" sz="14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648442"/>
            <a:ext cx="501015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4653136"/>
            <a:ext cx="4090392" cy="1806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4583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16632"/>
            <a:ext cx="8229600" cy="6192688"/>
          </a:xfrm>
        </p:spPr>
        <p:txBody>
          <a:bodyPr>
            <a:normAutofit/>
          </a:bodyPr>
          <a:lstStyle/>
          <a:p>
            <a:pPr algn="r"/>
            <a:r>
              <a:rPr lang="ar-IQ" sz="1400" b="1" dirty="0"/>
              <a:t>5- النظام الخامس :</a:t>
            </a:r>
            <a:br>
              <a:rPr lang="ar-IQ" sz="1400" b="1" dirty="0"/>
            </a:br>
            <a:r>
              <a:rPr lang="ar-IQ" sz="1400" b="1" dirty="0"/>
              <a:t> النظام الاحادي للفرد ثنائي المجموعة الكروموسومية :</a:t>
            </a:r>
            <a:br>
              <a:rPr lang="ar-IQ" sz="1400" b="1" dirty="0"/>
            </a:br>
            <a:r>
              <a:rPr lang="ar-IQ" sz="1400" b="1" dirty="0"/>
              <a:t>       كما في نحل العسل حيث تكون الاناث ثنائية المجموعة الكروموسومية وتحمل 32 كروموسوما في كل خلية جسمية اما الذكور فتحتوي خلاياه الجسمية على 16 كروموسوم فقط ، (15+</a:t>
            </a:r>
            <a:r>
              <a:rPr lang="en-US" sz="1400" b="1" dirty="0"/>
              <a:t>X) </a:t>
            </a:r>
            <a:r>
              <a:rPr lang="ar-IQ" sz="1400" b="1" dirty="0"/>
              <a:t>أي ينتج من بيضة غير مخصبة، فالملكة تحتوي على 32 كروموسوم (30 +</a:t>
            </a:r>
            <a:r>
              <a:rPr lang="en-US" sz="1400" b="1" dirty="0"/>
              <a:t>XX) </a:t>
            </a:r>
            <a:r>
              <a:rPr lang="ar-IQ" sz="1400" b="1" dirty="0"/>
              <a:t>وكذلك العاملة العقيمة تركيبها (30 +</a:t>
            </a:r>
            <a:r>
              <a:rPr lang="en-US" sz="1400" b="1" dirty="0"/>
              <a:t>XX)، </a:t>
            </a:r>
            <a:r>
              <a:rPr lang="ar-IQ" sz="1400" b="1" dirty="0"/>
              <a:t>لكن نوع الغذاء هو الذي يحدد نوع التركيب الوراثي للعاملة، والغذاء المجهز للملكة (في طور اليرقة) هو الذي يحولها الى ملكة بينما العاملات فلها غذاء خاص فتتحول الى اناث عقيمة ، وتتكون الذكور من بيوض غير ملقحة . </a:t>
            </a:r>
            <a:r>
              <a:rPr lang="ar-IQ" sz="1400" b="1" dirty="0" smtClean="0"/>
              <a:t/>
            </a:r>
            <a:br>
              <a:rPr lang="ar-IQ" sz="1400" b="1" dirty="0" smtClean="0"/>
            </a:br>
            <a:r>
              <a:rPr lang="ar-IQ" sz="1400" b="1" dirty="0"/>
              <a:t/>
            </a:r>
            <a:br>
              <a:rPr lang="ar-IQ" sz="1400" b="1" dirty="0"/>
            </a:br>
            <a:r>
              <a:rPr lang="ar-IQ" sz="1400" b="1" dirty="0"/>
              <a:t>6- نظام </a:t>
            </a:r>
            <a:r>
              <a:rPr lang="ar-IQ" sz="1400" b="1" dirty="0" err="1"/>
              <a:t>االتوازن</a:t>
            </a:r>
            <a:r>
              <a:rPr lang="ar-IQ" sz="1400" b="1" dirty="0"/>
              <a:t> الوراثي : </a:t>
            </a:r>
            <a:br>
              <a:rPr lang="ar-IQ" sz="1400" b="1" dirty="0"/>
            </a:br>
            <a:r>
              <a:rPr lang="ar-IQ" sz="1400" b="1" dirty="0"/>
              <a:t>     في ذبابة الفاكهة (</a:t>
            </a:r>
            <a:r>
              <a:rPr lang="ar-IQ" sz="1400" b="1" dirty="0" err="1"/>
              <a:t>الدروسفلا</a:t>
            </a:r>
            <a:r>
              <a:rPr lang="ar-IQ" sz="1400" b="1" dirty="0"/>
              <a:t>) وهي تتبع نظام </a:t>
            </a:r>
            <a:r>
              <a:rPr lang="en-US" sz="1400" b="1" dirty="0"/>
              <a:t>XY </a:t>
            </a:r>
            <a:r>
              <a:rPr lang="ar-IQ" sz="1400" b="1" dirty="0"/>
              <a:t>في تحديد الجنس فعلى الرغم من ان وجود كروموسوم </a:t>
            </a:r>
            <a:r>
              <a:rPr lang="en-US" sz="1400" b="1" dirty="0"/>
              <a:t>Y </a:t>
            </a:r>
            <a:r>
              <a:rPr lang="ar-IQ" sz="1400" b="1" dirty="0"/>
              <a:t>يعتبر مهم لخصوية </a:t>
            </a:r>
            <a:r>
              <a:rPr lang="ar-IQ" sz="1400" b="1" dirty="0" err="1"/>
              <a:t>الذكرالا</a:t>
            </a:r>
            <a:r>
              <a:rPr lang="ar-IQ" sz="1400" b="1" dirty="0"/>
              <a:t> انه يبدو ليس للكروموسوم </a:t>
            </a:r>
            <a:r>
              <a:rPr lang="en-US" sz="1400" b="1" dirty="0"/>
              <a:t>Y </a:t>
            </a:r>
            <a:r>
              <a:rPr lang="ar-IQ" sz="1400" b="1" dirty="0"/>
              <a:t>علاقة بتعيين الجنس، وبدلا من ذلك فان عوامل التذكير الموجودة على الكروموسومات الجسمية توزن مقابل عوامل التأنيث الموجودة على الكروموسوم </a:t>
            </a:r>
            <a:r>
              <a:rPr lang="en-US" sz="1400" b="1" dirty="0"/>
              <a:t>X . </a:t>
            </a:r>
            <a:r>
              <a:rPr lang="ar-IQ" sz="1400" b="1" dirty="0"/>
              <a:t>فاذا </a:t>
            </a:r>
            <a:r>
              <a:rPr lang="ar-IQ" sz="1400" b="1" dirty="0" err="1"/>
              <a:t>أحتوت</a:t>
            </a:r>
            <a:r>
              <a:rPr lang="ar-IQ" sz="1400" b="1" dirty="0"/>
              <a:t> كل مجموعة احادية من الكروموسومات الجسمية على عوامل محددة للتذكير بقيمة مساوية لواحد صحيح (1) فان كل كروموسوم </a:t>
            </a:r>
            <a:r>
              <a:rPr lang="en-US" sz="1400" b="1" dirty="0"/>
              <a:t>X </a:t>
            </a:r>
            <a:r>
              <a:rPr lang="ar-IQ" sz="1400" b="1" dirty="0"/>
              <a:t>يحمل عوامل محددة </a:t>
            </a:r>
            <a:r>
              <a:rPr lang="ar-IQ" sz="1400" b="1" dirty="0" err="1"/>
              <a:t>للتانيث</a:t>
            </a:r>
            <a:r>
              <a:rPr lang="ar-IQ" sz="1400" b="1" dirty="0"/>
              <a:t> بقيمة تساوي 1.5  فاذا افترضنا ان </a:t>
            </a:r>
            <a:r>
              <a:rPr lang="en-US" sz="1400" b="1" dirty="0"/>
              <a:t>A </a:t>
            </a:r>
            <a:r>
              <a:rPr lang="ar-IQ" sz="1400" b="1" dirty="0"/>
              <a:t>تمثل مجموعة جسمية احادية في الذكور العادية (</a:t>
            </a:r>
            <a:r>
              <a:rPr lang="en-US" sz="1400" b="1" dirty="0"/>
              <a:t>AA XY) </a:t>
            </a:r>
            <a:r>
              <a:rPr lang="ar-IQ" sz="1400" b="1" dirty="0"/>
              <a:t>نجد ان محددات التذكير \ محددات </a:t>
            </a:r>
            <a:r>
              <a:rPr lang="ar-IQ" sz="1400" b="1" dirty="0" err="1"/>
              <a:t>التانيث</a:t>
            </a:r>
            <a:r>
              <a:rPr lang="ar-IQ" sz="1400" b="1" dirty="0"/>
              <a:t> تكون بنسبة 2 : 1.5وبالتالي سيكون ذكر، والانثى العادية (</a:t>
            </a:r>
            <a:r>
              <a:rPr lang="en-US" sz="1400" b="1" dirty="0"/>
              <a:t>AA XX) </a:t>
            </a:r>
            <a:r>
              <a:rPr lang="ar-IQ" sz="1400" b="1" dirty="0"/>
              <a:t>تحتوي على نسبة محددات التذكير \محددات </a:t>
            </a:r>
            <a:r>
              <a:rPr lang="ar-IQ" sz="1400" b="1" dirty="0" err="1"/>
              <a:t>التانيث</a:t>
            </a:r>
            <a:r>
              <a:rPr lang="ar-IQ" sz="1400" b="1" dirty="0"/>
              <a:t> بنسبة 2 : 3 وعلى ذلك فتكون انثى . </a:t>
            </a:r>
            <a:r>
              <a:rPr lang="ar-IQ" sz="1400" b="1" dirty="0" smtClean="0"/>
              <a:t/>
            </a:r>
            <a:br>
              <a:rPr lang="ar-IQ" sz="1400" b="1" dirty="0" smtClean="0"/>
            </a:br>
            <a:r>
              <a:rPr lang="ar-IQ" sz="1400" b="1" dirty="0"/>
              <a:t/>
            </a:r>
            <a:br>
              <a:rPr lang="ar-IQ" sz="1400" b="1" dirty="0"/>
            </a:br>
            <a:r>
              <a:rPr lang="ar-IQ" sz="1400" b="1" dirty="0"/>
              <a:t>تعيين الجنس في البكتريا : </a:t>
            </a:r>
            <a:br>
              <a:rPr lang="ar-IQ" sz="1400" b="1" dirty="0"/>
            </a:br>
            <a:r>
              <a:rPr lang="ar-IQ" sz="1400" b="1" dirty="0"/>
              <a:t>      تتكاثر البكتريا لا جنساً بواسطة </a:t>
            </a:r>
            <a:r>
              <a:rPr lang="ar-IQ" sz="1400" b="1" dirty="0" err="1"/>
              <a:t>أنقسام</a:t>
            </a:r>
            <a:r>
              <a:rPr lang="ar-IQ" sz="1400" b="1" dirty="0"/>
              <a:t> الخلية، و تتكاثر جنسياً بواسطة الاقتران ، والتزاوج بين خلايا البكتريا يتم عن طريق اتصال الخليتين </a:t>
            </a:r>
            <a:r>
              <a:rPr lang="ar-IQ" sz="1400" b="1" dirty="0" err="1"/>
              <a:t>البكتريتين</a:t>
            </a:r>
            <a:r>
              <a:rPr lang="ar-IQ" sz="1400" b="1" dirty="0"/>
              <a:t> ببعضهما بواسطة انبوب التزاوج حيث تعطي احدى الخلايا وعن طريق هذا الجسر جزء أو كل الكروموسوم الذي تكمله الى الخلية الاخرى وبذلك تصبح الخلية المستقبلة ثنائية </a:t>
            </a:r>
            <a:r>
              <a:rPr lang="en-US" sz="1400" b="1" dirty="0"/>
              <a:t>diploid </a:t>
            </a:r>
            <a:r>
              <a:rPr lang="ar-IQ" sz="1400" b="1" dirty="0"/>
              <a:t>بصورة مؤقتة ثم تعود الخلية الى طبيعتها بعد الانقســــــــــــــــام الخلوي التالي، والحالة الثنائية </a:t>
            </a:r>
            <a:r>
              <a:rPr lang="ar-IQ" sz="1400" b="1" dirty="0" err="1"/>
              <a:t>لاتكون</a:t>
            </a:r>
            <a:r>
              <a:rPr lang="ar-IQ" sz="1400" b="1" dirty="0"/>
              <a:t> تامة الا اذا مرت كل الجينات من الخلية الواهبة الى الخلية المستقبلة ولكن عادة تكون الحالة الثنائية جزئية، اي لعدد من جينات الخلية الواهبة ويمكن ان تعد الخلية الواهبة ذكر والخلية المستقبلة انثى .</a:t>
            </a:r>
            <a:br>
              <a:rPr lang="ar-IQ" sz="1400" b="1" dirty="0"/>
            </a:br>
            <a:r>
              <a:rPr lang="ar-IQ" sz="1400" b="1" dirty="0"/>
              <a:t>    وتتحدد الذكورة نتيجة احتواء الخلية على عامل الخصوية (</a:t>
            </a:r>
            <a:r>
              <a:rPr lang="en-US" sz="1400" b="1" dirty="0"/>
              <a:t>F) (Fertility Factor) </a:t>
            </a:r>
            <a:r>
              <a:rPr lang="ar-IQ" sz="1400" b="1" dirty="0"/>
              <a:t>وتتحد الانوثة نتيجة غياب هذا العامل (حيث </a:t>
            </a:r>
            <a:r>
              <a:rPr lang="en-US" sz="1400" b="1" dirty="0"/>
              <a:t>F+ </a:t>
            </a:r>
            <a:r>
              <a:rPr lang="ar-IQ" sz="1400" b="1" dirty="0"/>
              <a:t>للذكر و</a:t>
            </a:r>
            <a:r>
              <a:rPr lang="en-US" sz="1400" b="1" dirty="0"/>
              <a:t>F- </a:t>
            </a:r>
            <a:r>
              <a:rPr lang="ar-IQ" sz="1400" b="1" dirty="0" err="1"/>
              <a:t>للانثى</a:t>
            </a:r>
            <a:r>
              <a:rPr lang="ar-IQ" sz="1400" b="1" dirty="0"/>
              <a:t>)وهذا العامل قد يوجد في </a:t>
            </a:r>
            <a:r>
              <a:rPr lang="ar-IQ" sz="1400" b="1" dirty="0" err="1"/>
              <a:t>السايتوبلازم</a:t>
            </a:r>
            <a:r>
              <a:rPr lang="ar-IQ" sz="1400" b="1" dirty="0"/>
              <a:t> مستقلا عن الكروموسوم وقد يكون موجودا على كروموسوم الخلية، واذا انتقل عامل الخصوبة من الخلية الواهبة الى المستقبلة فان الخلية المستقبلة تتحول من حالة </a:t>
            </a:r>
            <a:r>
              <a:rPr lang="ar-IQ" sz="1400" b="1" dirty="0" err="1"/>
              <a:t>التانيث</a:t>
            </a:r>
            <a:r>
              <a:rPr lang="ar-IQ" sz="1400" b="1" dirty="0"/>
              <a:t> الى حالة التذكير . </a:t>
            </a:r>
            <a:br>
              <a:rPr lang="ar-IQ" sz="1400" b="1" dirty="0"/>
            </a:br>
            <a:endParaRPr lang="ar-IQ" sz="1400" b="1" dirty="0"/>
          </a:p>
        </p:txBody>
      </p:sp>
    </p:spTree>
    <p:extLst>
      <p:ext uri="{BB962C8B-B14F-4D97-AF65-F5344CB8AC3E}">
        <p14:creationId xmlns:p14="http://schemas.microsoft.com/office/powerpoint/2010/main" val="3417393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pPr algn="r"/>
            <a:r>
              <a:rPr lang="ar-IQ" sz="1400" b="1" dirty="0"/>
              <a:t>الوراثة المرتبطة بالجنس </a:t>
            </a:r>
            <a:r>
              <a:rPr lang="en-US" sz="1400" b="1" dirty="0"/>
              <a:t>Sex linkage :</a:t>
            </a:r>
            <a:br>
              <a:rPr lang="en-US" sz="1400" b="1" dirty="0"/>
            </a:br>
            <a:r>
              <a:rPr lang="en-US" sz="1400" b="1" dirty="0"/>
              <a:t>      </a:t>
            </a:r>
            <a:r>
              <a:rPr lang="ar-IQ" sz="1400" b="1" dirty="0"/>
              <a:t>وتشمل دراسة طبيعة توارث الصفات التي تكون جيناتها واقعة على الكروموسومات الجنسية، فيقال للجينات الواقعة على كروموسوم </a:t>
            </a:r>
            <a:r>
              <a:rPr lang="en-US" sz="1400" b="1" dirty="0"/>
              <a:t>X </a:t>
            </a:r>
            <a:r>
              <a:rPr lang="ar-IQ" sz="1400" b="1" dirty="0"/>
              <a:t>كما في </a:t>
            </a:r>
            <a:r>
              <a:rPr lang="ar-IQ" sz="1400" b="1" dirty="0" err="1"/>
              <a:t>اللبائن</a:t>
            </a:r>
            <a:r>
              <a:rPr lang="ar-IQ" sz="1400" b="1" dirty="0"/>
              <a:t> وحشرة </a:t>
            </a:r>
            <a:r>
              <a:rPr lang="ar-IQ" sz="1400" b="1" dirty="0" err="1"/>
              <a:t>الدروسفلا</a:t>
            </a:r>
            <a:r>
              <a:rPr lang="ar-IQ" sz="1400" b="1" dirty="0"/>
              <a:t> وغيرها او على الكروموسوم </a:t>
            </a:r>
            <a:r>
              <a:rPr lang="en-US" sz="1400" b="1" dirty="0"/>
              <a:t>Z </a:t>
            </a:r>
            <a:r>
              <a:rPr lang="ar-IQ" sz="1400" b="1" dirty="0"/>
              <a:t>كما في الطيور بانها جينات مرتبطة بالجنس.</a:t>
            </a:r>
            <a:br>
              <a:rPr lang="ar-IQ" sz="1400" b="1" dirty="0"/>
            </a:br>
            <a:r>
              <a:rPr lang="ar-IQ" sz="1400" b="1" dirty="0"/>
              <a:t>     وتمثل الجينات الواقعة على الكروموسوم </a:t>
            </a:r>
            <a:r>
              <a:rPr lang="en-US" sz="1400" b="1" dirty="0"/>
              <a:t>X </a:t>
            </a:r>
            <a:r>
              <a:rPr lang="ar-IQ" sz="1400" b="1" dirty="0" err="1"/>
              <a:t>بأليلين</a:t>
            </a:r>
            <a:r>
              <a:rPr lang="ar-IQ" sz="1400" b="1" dirty="0"/>
              <a:t> في الاناث بينما في الذكور فتمثل </a:t>
            </a:r>
            <a:r>
              <a:rPr lang="ar-IQ" sz="1400" b="1" dirty="0" err="1"/>
              <a:t>بأليل</a:t>
            </a:r>
            <a:r>
              <a:rPr lang="ar-IQ" sz="1400" b="1" dirty="0"/>
              <a:t> واحد. ومن جهة اخرى تقع بعض الجينات على كروموسوم </a:t>
            </a:r>
            <a:r>
              <a:rPr lang="en-US" sz="1400" b="1" dirty="0"/>
              <a:t>Y </a:t>
            </a:r>
            <a:r>
              <a:rPr lang="ar-IQ" sz="1400" b="1" dirty="0"/>
              <a:t>ويظهر تأثيرها في الذكور فقط .</a:t>
            </a:r>
            <a:br>
              <a:rPr lang="ar-IQ" sz="1400" b="1" dirty="0"/>
            </a:br>
            <a:r>
              <a:rPr lang="ar-IQ" sz="1400" b="1" dirty="0"/>
              <a:t>   توارث الصفات المرتبطة بالجنس:</a:t>
            </a:r>
            <a:br>
              <a:rPr lang="ar-IQ" sz="1400" b="1" dirty="0"/>
            </a:br>
            <a:r>
              <a:rPr lang="ar-IQ" sz="1400" b="1" dirty="0"/>
              <a:t>     اكتشفت اولى حالات الارتباط بالجنس في حشرة </a:t>
            </a:r>
            <a:r>
              <a:rPr lang="ar-IQ" sz="1400" b="1" dirty="0" err="1"/>
              <a:t>الدروسفلا</a:t>
            </a:r>
            <a:r>
              <a:rPr lang="ar-IQ" sz="1400" b="1" dirty="0"/>
              <a:t> من قبل العالم </a:t>
            </a:r>
            <a:r>
              <a:rPr lang="ar-IQ" sz="1400" b="1" dirty="0" err="1"/>
              <a:t>موركان</a:t>
            </a:r>
            <a:r>
              <a:rPr lang="ar-IQ" sz="1400" b="1" dirty="0"/>
              <a:t> عام 1910 عندما لقح ذكرا ابيض </a:t>
            </a:r>
            <a:r>
              <a:rPr lang="ar-IQ" sz="1400" b="1" dirty="0" err="1"/>
              <a:t>العينينن</a:t>
            </a:r>
            <a:r>
              <a:rPr lang="ar-IQ" sz="1400" b="1" dirty="0"/>
              <a:t> مع انثى حمراء </a:t>
            </a:r>
            <a:r>
              <a:rPr lang="ar-IQ" sz="1400" b="1" dirty="0" err="1"/>
              <a:t>العينينن</a:t>
            </a:r>
            <a:r>
              <a:rPr lang="ar-IQ" sz="1400" b="1" dirty="0"/>
              <a:t> وحصل على نتائج مخالفة لما حصل عليه من التلقيح العكسي (أي تضريب ذكر احمر </a:t>
            </a:r>
            <a:r>
              <a:rPr lang="ar-IQ" sz="1400" b="1" dirty="0" err="1"/>
              <a:t>العينينن</a:t>
            </a:r>
            <a:r>
              <a:rPr lang="ar-IQ" sz="1400" b="1" dirty="0"/>
              <a:t> مع انثى بيضاء </a:t>
            </a:r>
            <a:r>
              <a:rPr lang="ar-IQ" sz="1400" b="1" dirty="0" err="1"/>
              <a:t>العينينن</a:t>
            </a:r>
            <a:r>
              <a:rPr lang="ar-IQ" sz="1400" b="1" dirty="0"/>
              <a:t>) فوجد ان النتائج تعتمد على جنس الاب الذي يحمل الصفة المتنحية ومن الامثلة على ذلك:</a:t>
            </a:r>
            <a:br>
              <a:rPr lang="ar-IQ" sz="1400" b="1" dirty="0"/>
            </a:br>
            <a:r>
              <a:rPr lang="ar-IQ" sz="1400" b="1" dirty="0"/>
              <a:t>  مثال1:</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endParaRPr lang="ar-IQ" sz="14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708920"/>
            <a:ext cx="6696744"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6183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6192688"/>
          </a:xfrm>
        </p:spPr>
        <p:txBody>
          <a:bodyPr>
            <a:normAutofit/>
          </a:bodyPr>
          <a:lstStyle/>
          <a:p>
            <a:r>
              <a:rPr lang="ar-IQ" sz="1400" b="1" dirty="0"/>
              <a:t>مثال2</a:t>
            </a:r>
            <a:br>
              <a:rPr lang="ar-IQ" sz="1400" b="1" dirty="0"/>
            </a:br>
            <a:r>
              <a:rPr lang="ar-IQ" sz="1400" b="1" dirty="0"/>
              <a:t>        في الإنسان : من الامراض التي وصفت لأول مرة مرض عمى الألوان وهو مرض شائع ومرتبط بالجنس ويتميز المريض بعدم القدرة على التمييز بين الألوان في </a:t>
            </a:r>
            <a:r>
              <a:rPr lang="ar-IQ" sz="1400" b="1" dirty="0" err="1"/>
              <a:t>الضؤ</a:t>
            </a:r>
            <a:r>
              <a:rPr lang="ar-IQ" sz="1400" b="1" dirty="0"/>
              <a:t> </a:t>
            </a:r>
            <a:r>
              <a:rPr lang="ar-IQ" sz="1400" b="1" dirty="0" err="1"/>
              <a:t>ألأعتيادي</a:t>
            </a:r>
            <a:r>
              <a:rPr lang="ar-IQ" sz="1400" b="1" dirty="0"/>
              <a:t> ويظهر بنسبة 8% في الذكور البيض ويظهر بنسبة اقل في </a:t>
            </a:r>
            <a:r>
              <a:rPr lang="ar-IQ" sz="1400" b="1" dirty="0" err="1"/>
              <a:t>ألإناث</a:t>
            </a:r>
            <a:r>
              <a:rPr lang="ar-IQ" sz="1400" b="1" dirty="0"/>
              <a:t> (150:1) ويتحكم به جين متنحي مرتبط بالجنس ويمكن تتبع ظهور حالة عمى الألوان كما في التضريب التالي :. </a:t>
            </a:r>
            <a:br>
              <a:rPr lang="ar-IQ" sz="1400" b="1" dirty="0"/>
            </a:br>
            <a:r>
              <a:rPr lang="ar-IQ" sz="1400" b="1" dirty="0"/>
              <a:t>       </a:t>
            </a:r>
            <a:br>
              <a:rPr lang="ar-IQ" sz="1400" b="1" dirty="0"/>
            </a:br>
            <a:r>
              <a:rPr lang="ar-IQ" sz="1400" b="1" dirty="0"/>
              <a:t>          </a:t>
            </a:r>
            <a:r>
              <a:rPr lang="en-US" sz="1400" b="1" dirty="0" err="1"/>
              <a:t>Xc</a:t>
            </a:r>
            <a:r>
              <a:rPr lang="en-US" sz="1400" b="1" dirty="0"/>
              <a:t> Y            ×               +X+X                                     :p     </a:t>
            </a:r>
            <a:br>
              <a:rPr lang="en-US" sz="1400" b="1" dirty="0"/>
            </a:br>
            <a:r>
              <a:rPr lang="en-US" sz="1400" b="1" dirty="0"/>
              <a:t>       </a:t>
            </a:r>
            <a:r>
              <a:rPr lang="ar-IQ" sz="1400" b="1" dirty="0"/>
              <a:t>ذكر مصاب                        أنثى سليمة          </a:t>
            </a:r>
            <a:br>
              <a:rPr lang="ar-IQ" sz="1400" b="1" dirty="0"/>
            </a:br>
            <a:r>
              <a:rPr lang="ar-IQ" sz="1400" b="1" dirty="0"/>
              <a:t>                            ↓                                                             </a:t>
            </a:r>
            <a:br>
              <a:rPr lang="ar-IQ" sz="1400" b="1" dirty="0"/>
            </a:br>
            <a:r>
              <a:rPr lang="en-US" sz="1400" b="1" dirty="0"/>
              <a:t>Y          +X                             c X +X                                     : 1 F</a:t>
            </a:r>
            <a:br>
              <a:rPr lang="en-US" sz="1400" b="1" dirty="0"/>
            </a:br>
            <a:r>
              <a:rPr lang="en-US" sz="1400" b="1" dirty="0"/>
              <a:t>        </a:t>
            </a:r>
            <a:r>
              <a:rPr lang="ar-IQ" sz="1400" b="1" dirty="0"/>
              <a:t>ذكر سليم                         أنثى سليمة                             </a:t>
            </a:r>
            <a:br>
              <a:rPr lang="ar-IQ" sz="1400" b="1" dirty="0"/>
            </a:br>
            <a:r>
              <a:rPr lang="ar-IQ" sz="1400" b="1" dirty="0"/>
              <a:t/>
            </a:r>
            <a:br>
              <a:rPr lang="ar-IQ" sz="1400" b="1" dirty="0"/>
            </a:br>
            <a:r>
              <a:rPr lang="ar-IQ" sz="1400" b="1" dirty="0"/>
              <a:t/>
            </a:r>
            <a:br>
              <a:rPr lang="ar-IQ" sz="1400" b="1" dirty="0"/>
            </a:br>
            <a:r>
              <a:rPr lang="ar-IQ" sz="1400" b="1" dirty="0"/>
              <a:t/>
            </a:r>
            <a:br>
              <a:rPr lang="ar-IQ" sz="1400" b="1" dirty="0"/>
            </a:br>
            <a:r>
              <a:rPr lang="ar-IQ" sz="1400" b="1" dirty="0"/>
              <a:t>* وعند عكس عملية التلقيح :   </a:t>
            </a:r>
            <a:br>
              <a:rPr lang="ar-IQ" sz="1400" b="1" dirty="0"/>
            </a:br>
            <a:r>
              <a:rPr lang="ar-IQ" sz="1400" b="1" dirty="0"/>
              <a:t>                                                                                                </a:t>
            </a:r>
            <a:br>
              <a:rPr lang="ar-IQ" sz="1400" b="1" dirty="0"/>
            </a:br>
            <a:r>
              <a:rPr lang="ar-IQ" sz="1400" b="1" dirty="0"/>
              <a:t>                ذكر سليم                                 أنثى مصابة                   :</a:t>
            </a:r>
            <a:r>
              <a:rPr lang="en-US" sz="1400" b="1" dirty="0"/>
              <a:t>p     </a:t>
            </a:r>
            <a:br>
              <a:rPr lang="en-US" sz="1400" b="1" dirty="0"/>
            </a:br>
            <a:r>
              <a:rPr lang="en-US" sz="1400" b="1" dirty="0"/>
              <a:t>                  Y+X                ×            </a:t>
            </a:r>
            <a:r>
              <a:rPr lang="en-US" sz="1400" b="1" dirty="0" err="1"/>
              <a:t>XcXc</a:t>
            </a:r>
            <a:r>
              <a:rPr lang="en-US" sz="1400" b="1" dirty="0"/>
              <a:t>          </a:t>
            </a:r>
            <a:br>
              <a:rPr lang="en-US" sz="1400" b="1" dirty="0"/>
            </a:br>
            <a:r>
              <a:rPr lang="en-US" sz="1400" b="1" dirty="0"/>
              <a:t>                                         ↓    </a:t>
            </a:r>
            <a:br>
              <a:rPr lang="en-US" sz="1400" b="1" dirty="0"/>
            </a:br>
            <a:r>
              <a:rPr lang="en-US" sz="1400" b="1" dirty="0"/>
              <a:t>XCY                                                       c X+X	                 : 1 F</a:t>
            </a:r>
            <a:br>
              <a:rPr lang="en-US" sz="1400" b="1" dirty="0"/>
            </a:br>
            <a:r>
              <a:rPr lang="en-US" sz="1400" b="1" dirty="0"/>
              <a:t>                  </a:t>
            </a:r>
            <a:r>
              <a:rPr lang="ar-IQ" sz="1400" b="1" dirty="0"/>
              <a:t>ذكر مصاب                             انثى سليمة </a:t>
            </a:r>
            <a:br>
              <a:rPr lang="ar-IQ" sz="1400" b="1" dirty="0"/>
            </a:br>
            <a:r>
              <a:rPr lang="ar-IQ" sz="1400" b="1" dirty="0"/>
              <a:t>   </a:t>
            </a:r>
            <a:br>
              <a:rPr lang="ar-IQ" sz="1400" b="1" dirty="0"/>
            </a:br>
            <a:r>
              <a:rPr lang="ar-IQ" sz="1400" b="1" dirty="0"/>
              <a:t>لذا </a:t>
            </a:r>
            <a:r>
              <a:rPr lang="ar-IQ" sz="1400" b="1" dirty="0" err="1"/>
              <a:t>يظهرالمرض</a:t>
            </a:r>
            <a:r>
              <a:rPr lang="ar-IQ" sz="1400" b="1" dirty="0"/>
              <a:t> دائما في الذكور اذا كانت الام مصابة </a:t>
            </a:r>
            <a:r>
              <a:rPr lang="ar-IQ" sz="1400" b="1" dirty="0" err="1"/>
              <a:t>لانها</a:t>
            </a:r>
            <a:r>
              <a:rPr lang="ar-IQ" sz="1400" b="1" dirty="0"/>
              <a:t> تعطي كروموسوم </a:t>
            </a:r>
            <a:r>
              <a:rPr lang="en-US" sz="1400" b="1" dirty="0"/>
              <a:t>X </a:t>
            </a:r>
            <a:r>
              <a:rPr lang="ar-IQ" sz="1400" b="1" dirty="0" err="1"/>
              <a:t>لابنائها</a:t>
            </a:r>
            <a:r>
              <a:rPr lang="ar-IQ" sz="1400" b="1" dirty="0"/>
              <a:t> الذكور، اما الاب فيعطي كروموسوم </a:t>
            </a:r>
            <a:r>
              <a:rPr lang="en-US" sz="1400" b="1" dirty="0"/>
              <a:t>X </a:t>
            </a:r>
            <a:r>
              <a:rPr lang="ar-IQ" sz="1400" b="1" dirty="0"/>
              <a:t>لبناته . </a:t>
            </a:r>
            <a:br>
              <a:rPr lang="ar-IQ" sz="1400" b="1" dirty="0"/>
            </a:br>
            <a:endParaRPr lang="ar-IQ" sz="1400" b="1" dirty="0"/>
          </a:p>
        </p:txBody>
      </p:sp>
    </p:spTree>
    <p:extLst>
      <p:ext uri="{BB962C8B-B14F-4D97-AF65-F5344CB8AC3E}">
        <p14:creationId xmlns:p14="http://schemas.microsoft.com/office/powerpoint/2010/main" val="79929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Autofit/>
          </a:bodyPr>
          <a:lstStyle/>
          <a:p>
            <a:pPr algn="r"/>
            <a:r>
              <a:rPr lang="ar-IQ" sz="1400" b="1" dirty="0"/>
              <a:t>الارتباط الجزئي بالجنس : </a:t>
            </a:r>
            <a:br>
              <a:rPr lang="ar-IQ" sz="1400" b="1" dirty="0"/>
            </a:br>
            <a:r>
              <a:rPr lang="ar-IQ" sz="1400" b="1" dirty="0"/>
              <a:t>    الجينات المرتبطة بالجنس في الانسان </a:t>
            </a:r>
            <a:r>
              <a:rPr lang="ar-IQ" sz="1400" b="1" dirty="0" err="1"/>
              <a:t>والدروسفلا</a:t>
            </a:r>
            <a:r>
              <a:rPr lang="ar-IQ" sz="1400" b="1" dirty="0"/>
              <a:t> </a:t>
            </a:r>
            <a:r>
              <a:rPr lang="ar-IQ" sz="1400" b="1" dirty="0" err="1"/>
              <a:t>لايوجد</a:t>
            </a:r>
            <a:r>
              <a:rPr lang="ar-IQ" sz="1400" b="1" dirty="0"/>
              <a:t> لها أليلات على الكروموسومات </a:t>
            </a:r>
            <a:r>
              <a:rPr lang="en-US" sz="1400" b="1" dirty="0"/>
              <a:t>Y، </a:t>
            </a:r>
            <a:r>
              <a:rPr lang="ar-IQ" sz="1400" b="1" dirty="0"/>
              <a:t>لكن على الرغم من ذلك لوحظ ان هناك اجزاء من كروموسوم </a:t>
            </a:r>
            <a:r>
              <a:rPr lang="en-US" sz="1400" b="1" dirty="0"/>
              <a:t>Y </a:t>
            </a:r>
            <a:r>
              <a:rPr lang="ar-IQ" sz="1400" b="1" dirty="0"/>
              <a:t>تماثل اجزاء من كروموسوم </a:t>
            </a:r>
            <a:r>
              <a:rPr lang="en-US" sz="1400" b="1" dirty="0"/>
              <a:t>X، </a:t>
            </a:r>
            <a:r>
              <a:rPr lang="ar-IQ" sz="1400" b="1" dirty="0"/>
              <a:t>بمعنى ان الاليل الموجود على كروموسوم </a:t>
            </a:r>
            <a:r>
              <a:rPr lang="en-US" sz="1400" b="1" dirty="0"/>
              <a:t>X </a:t>
            </a:r>
            <a:r>
              <a:rPr lang="ar-IQ" sz="1400" b="1" dirty="0"/>
              <a:t>يكون له اليل على الكروموسوم </a:t>
            </a:r>
            <a:r>
              <a:rPr lang="en-US" sz="1400" b="1" dirty="0"/>
              <a:t>Y . </a:t>
            </a:r>
            <a:r>
              <a:rPr lang="ar-IQ" sz="1400" b="1" dirty="0"/>
              <a:t>وتعرف هذه الجينات بانها مرتبطة بالجنس جزئيا ، وازواج هذه الاليلات تنعزل عن بعضها وتنتقل الى الاجيال التالية بطريقة تشابه طريقة انتقال الجينات المحمولة على الكروموسومات الجسمية . </a:t>
            </a:r>
            <a:br>
              <a:rPr lang="ar-IQ" sz="1400" b="1" dirty="0"/>
            </a:br>
            <a:r>
              <a:rPr lang="ar-IQ" sz="1400" b="1" dirty="0"/>
              <a:t>   وراثة الصفات المحددة بالجنس :   </a:t>
            </a:r>
            <a:br>
              <a:rPr lang="ar-IQ" sz="1400" b="1" dirty="0"/>
            </a:br>
            <a:r>
              <a:rPr lang="ar-IQ" sz="1400" b="1" dirty="0"/>
              <a:t>     هي دراسة الجينات التي يتحدد </a:t>
            </a:r>
            <a:r>
              <a:rPr lang="ar-IQ" sz="1400" b="1" dirty="0" err="1"/>
              <a:t>تاثيرها</a:t>
            </a:r>
            <a:r>
              <a:rPr lang="ar-IQ" sz="1400" b="1" dirty="0"/>
              <a:t> على الشكل المظهري بناء على وجود او غياب هورمونات الجنس ولذلك ينحصر </a:t>
            </a:r>
            <a:r>
              <a:rPr lang="ar-IQ" sz="1400" b="1" dirty="0" err="1"/>
              <a:t>تاثيرها</a:t>
            </a:r>
            <a:r>
              <a:rPr lang="ar-IQ" sz="1400" b="1" dirty="0"/>
              <a:t> في احد الجنسين دون الجنس الاخر، وان هذه الجينات هي  </a:t>
            </a:r>
            <a:r>
              <a:rPr lang="ar-IQ" sz="1400" b="1" dirty="0" err="1"/>
              <a:t>المسؤلة</a:t>
            </a:r>
            <a:r>
              <a:rPr lang="ar-IQ" sz="1400" b="1" dirty="0"/>
              <a:t> عن ظهور علامات الجنس الثانوية، مثلا ظهور اللحية في الرجال صفة محددة بالجنس حيث </a:t>
            </a:r>
            <a:r>
              <a:rPr lang="ar-IQ" sz="1400" b="1" dirty="0" err="1"/>
              <a:t>لاتوجد</a:t>
            </a:r>
            <a:r>
              <a:rPr lang="ar-IQ" sz="1400" b="1" dirty="0"/>
              <a:t> في النساء الاعتياديات، ويظهر ان هذا يعتمد على انتاج الهورمونات الجنسية وان أي تغير في انتاج هذه الهورمونات يقود الى الحصول على نساء </a:t>
            </a:r>
            <a:r>
              <a:rPr lang="ar-IQ" sz="1400" b="1" dirty="0" err="1"/>
              <a:t>ملتحيات</a:t>
            </a:r>
            <a:r>
              <a:rPr lang="ar-IQ" sz="1400" b="1" dirty="0"/>
              <a:t> </a:t>
            </a:r>
            <a:r>
              <a:rPr lang="ar-IQ" sz="1400" b="1" dirty="0" err="1"/>
              <a:t>ايظا</a:t>
            </a:r>
            <a:r>
              <a:rPr lang="ar-IQ" sz="1400" b="1" dirty="0"/>
              <a:t> . </a:t>
            </a:r>
            <a:br>
              <a:rPr lang="ar-IQ" sz="1400" b="1" dirty="0"/>
            </a:br>
            <a:r>
              <a:rPr lang="ar-IQ" sz="1400" b="1" dirty="0"/>
              <a:t>     ومن الامثلة الواضحة على الصفات المحددة بالجنس هي شكل الريش في الطيور، حيث توجد اختلافات في شكل الريش بين الذكور والاناث، فيكون للديكة ريش طويل ومدبب ومنحني الحافة ويتواجد في الرقبة والذيل واحيانا يكون مزركش اللون، اما في الاناث فيكون الريش اقصر واكثر استقامة وبدون حافة . </a:t>
            </a:r>
            <a:br>
              <a:rPr lang="ar-IQ" sz="1400" b="1" dirty="0"/>
            </a:br>
            <a:r>
              <a:rPr lang="ar-IQ" sz="1400" b="1" dirty="0"/>
              <a:t>      وجد ان الجين (</a:t>
            </a:r>
            <a:r>
              <a:rPr lang="en-US" sz="1400" b="1" dirty="0"/>
              <a:t>H) </a:t>
            </a:r>
            <a:r>
              <a:rPr lang="ar-IQ" sz="1400" b="1" dirty="0" err="1"/>
              <a:t>هوالمسؤل</a:t>
            </a:r>
            <a:r>
              <a:rPr lang="ar-IQ" sz="1400" b="1" dirty="0"/>
              <a:t> عن ظهور صفة ريش الدجاجة وهو سائد على </a:t>
            </a:r>
            <a:r>
              <a:rPr lang="ar-IQ" sz="1400" b="1" dirty="0" err="1"/>
              <a:t>اليله</a:t>
            </a:r>
            <a:r>
              <a:rPr lang="ar-IQ" sz="1400" b="1" dirty="0"/>
              <a:t> الجين المتنحي (</a:t>
            </a:r>
            <a:r>
              <a:rPr lang="en-US" sz="1400" b="1" dirty="0"/>
              <a:t>h) </a:t>
            </a:r>
            <a:r>
              <a:rPr lang="ar-IQ" sz="1400" b="1" dirty="0" err="1"/>
              <a:t>المسؤل</a:t>
            </a:r>
            <a:r>
              <a:rPr lang="ar-IQ" sz="1400" b="1" dirty="0"/>
              <a:t> على صفة ريش الديكة وكما يلي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a:t> ويمكن تلخيص فعل هذين الجينين كما يلي : </a:t>
            </a:r>
            <a:br>
              <a:rPr lang="ar-IQ" sz="1400" b="1" dirty="0"/>
            </a:br>
            <a:r>
              <a:rPr lang="ar-IQ" sz="1400" b="1" dirty="0"/>
              <a:t>1- الجين </a:t>
            </a:r>
            <a:r>
              <a:rPr lang="en-US" sz="1400" b="1" dirty="0"/>
              <a:t>H </a:t>
            </a:r>
            <a:r>
              <a:rPr lang="ar-IQ" sz="1400" b="1" dirty="0"/>
              <a:t>يعطي ريش دجاجة بوجود أي من هورموني الجنسين وهو سائد على  </a:t>
            </a:r>
            <a:r>
              <a:rPr lang="ar-IQ" sz="1400" b="1" dirty="0" err="1" smtClean="0"/>
              <a:t>اليله</a:t>
            </a:r>
            <a:r>
              <a:rPr lang="ar-IQ" sz="1400" b="1" dirty="0" smtClean="0"/>
              <a:t> </a:t>
            </a:r>
            <a:r>
              <a:rPr lang="ar-IQ" sz="1400" b="1" dirty="0"/>
              <a:t>المتنحي الجين </a:t>
            </a:r>
            <a:r>
              <a:rPr lang="en-US" sz="1400" b="1" dirty="0" smtClean="0"/>
              <a:t>h</a:t>
            </a:r>
            <a:r>
              <a:rPr lang="ar-IQ" sz="1400" b="1" dirty="0" smtClean="0"/>
              <a:t>.</a:t>
            </a:r>
            <a:r>
              <a:rPr lang="en-US" sz="1400" b="1" dirty="0"/>
              <a:t/>
            </a:r>
            <a:br>
              <a:rPr lang="en-US" sz="1400" b="1" dirty="0"/>
            </a:br>
            <a:r>
              <a:rPr lang="en-US" sz="1400" b="1" dirty="0" smtClean="0"/>
              <a:t>2</a:t>
            </a:r>
            <a:r>
              <a:rPr lang="ar-IQ" sz="1400" b="1" dirty="0" smtClean="0"/>
              <a:t>-الجين </a:t>
            </a:r>
            <a:r>
              <a:rPr lang="en-US" sz="1400" b="1" dirty="0"/>
              <a:t>h </a:t>
            </a:r>
            <a:r>
              <a:rPr lang="ar-IQ" sz="1400" b="1" dirty="0"/>
              <a:t>يعطي ريش ديكة بغياب الهورمون الانثوي ووجود الهورمون الذكري، ولكنه ينتج ريش دجاجة بوجود الهورمون الانثوي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endParaRPr lang="ar-IQ" sz="14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638951"/>
            <a:ext cx="5112569"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0477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pPr algn="r"/>
            <a:r>
              <a:rPr lang="ar-IQ" sz="1400" b="1" dirty="0"/>
              <a:t>وراثة الصفات </a:t>
            </a:r>
            <a:r>
              <a:rPr lang="ar-IQ" sz="1400" b="1" dirty="0" err="1"/>
              <a:t>المتاثرة</a:t>
            </a:r>
            <a:r>
              <a:rPr lang="ar-IQ" sz="1400" b="1" dirty="0"/>
              <a:t> بالجنس :  </a:t>
            </a:r>
            <a:br>
              <a:rPr lang="ar-IQ" sz="1400" b="1" dirty="0"/>
            </a:br>
            <a:r>
              <a:rPr lang="ar-IQ" sz="1400" b="1" dirty="0"/>
              <a:t>        قلنا سابقا ان الصفات المحددة بالجنس يتحدد ظهورها </a:t>
            </a:r>
            <a:r>
              <a:rPr lang="ar-IQ" sz="1400" b="1" dirty="0" err="1"/>
              <a:t>باحد</a:t>
            </a:r>
            <a:r>
              <a:rPr lang="ar-IQ" sz="1400" b="1" dirty="0"/>
              <a:t> الجنسين فقط اما الجينات </a:t>
            </a:r>
            <a:r>
              <a:rPr lang="ar-IQ" sz="1400" b="1" dirty="0" err="1"/>
              <a:t>المتاثرة</a:t>
            </a:r>
            <a:r>
              <a:rPr lang="ar-IQ" sz="1400" b="1" dirty="0"/>
              <a:t> بالجنس </a:t>
            </a:r>
            <a:r>
              <a:rPr lang="ar-IQ" sz="1400" b="1" dirty="0" err="1"/>
              <a:t>فتعبرعن</a:t>
            </a:r>
            <a:r>
              <a:rPr lang="ar-IQ" sz="1400" b="1" dirty="0"/>
              <a:t> حالة الصفات التي </a:t>
            </a:r>
            <a:r>
              <a:rPr lang="ar-IQ" sz="1400" b="1" dirty="0" err="1"/>
              <a:t>تتاثر</a:t>
            </a:r>
            <a:r>
              <a:rPr lang="ar-IQ" sz="1400" b="1" dirty="0"/>
              <a:t> سيادتها بجنس حاملها، وبتعبير اخر هي الحالات التي يعبر فيها التركيب الوراثي عن نفسه بصورة مختلفة في كل جنس من الجنسين عندما يكون بصورة خلطية ومثال ذلك: </a:t>
            </a:r>
            <a:br>
              <a:rPr lang="ar-IQ" sz="1400" b="1" dirty="0"/>
            </a:br>
            <a:r>
              <a:rPr lang="ar-IQ" sz="1400" b="1" dirty="0"/>
              <a:t> صفة الصلع في الانسان : </a:t>
            </a:r>
            <a:br>
              <a:rPr lang="ar-IQ" sz="1400" b="1" dirty="0"/>
            </a:br>
            <a:r>
              <a:rPr lang="ar-IQ" sz="1400" b="1" dirty="0"/>
              <a:t>تعتبر هذه الصفة من الصفات </a:t>
            </a:r>
            <a:r>
              <a:rPr lang="ar-IQ" sz="1400" b="1" dirty="0" err="1"/>
              <a:t>المتاثرة</a:t>
            </a:r>
            <a:r>
              <a:rPr lang="ar-IQ" sz="1400" b="1" dirty="0"/>
              <a:t> بالجنس، وبالرغم من كون الصلع يعود الى مسببات مرضية الا ان للصلع مسببات وراثية محددة، تنتشر اشكال الصلع في الرجال اكثر منها في النساء التي تكون نادرة وتتميز بشعر خفيف اكثر من تميزها بفقدان كامل الشعر. فقد اوضحت العديد من الدراسات الخاصة بالتحاليل الوراثية </a:t>
            </a:r>
            <a:r>
              <a:rPr lang="ar-IQ" sz="1400" b="1" dirty="0" err="1"/>
              <a:t>للانساب</a:t>
            </a:r>
            <a:r>
              <a:rPr lang="ar-IQ" sz="1400" b="1" dirty="0"/>
              <a:t> ان شكل الصلع يعود الى زوج من الاليلات (</a:t>
            </a:r>
            <a:r>
              <a:rPr lang="en-US" sz="1400" b="1" dirty="0"/>
              <a:t>Bb) </a:t>
            </a:r>
            <a:r>
              <a:rPr lang="ar-IQ" sz="1400" b="1" dirty="0"/>
              <a:t>الواقعة على الكروموسومات الجسمية والتي تعمل كما يلي :</a:t>
            </a:r>
            <a:br>
              <a:rPr lang="ar-IQ" sz="1400" b="1" dirty="0"/>
            </a:br>
            <a:r>
              <a:rPr lang="ar-IQ" sz="1400" b="1" dirty="0"/>
              <a:t> </a:t>
            </a: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من الجدول اعلاه نلاحظ ان الاليل (</a:t>
            </a:r>
            <a:r>
              <a:rPr lang="en-US" sz="1400" b="1" dirty="0"/>
              <a:t>B) </a:t>
            </a:r>
            <a:r>
              <a:rPr lang="ar-IQ" sz="1400" b="1" dirty="0"/>
              <a:t>يسلك سلوك الجين السائد في الذكور وسلوك الاليل المتنحي في الاناث ويظهر </a:t>
            </a:r>
            <a:r>
              <a:rPr lang="ar-IQ" sz="1400" b="1" dirty="0" err="1"/>
              <a:t>تاثيره</a:t>
            </a:r>
            <a:r>
              <a:rPr lang="ar-IQ" sz="1400" b="1" dirty="0"/>
              <a:t> في الحالة الخليطة فقط بوجود الهورمونات الذكرية. وقد اوضحت الدراسات ان ذلك يعود الى عدم </a:t>
            </a:r>
            <a:r>
              <a:rPr lang="ar-IQ" sz="1400" b="1" dirty="0" err="1"/>
              <a:t>التوارزن</a:t>
            </a:r>
            <a:r>
              <a:rPr lang="ar-IQ" sz="1400" b="1" dirty="0"/>
              <a:t> </a:t>
            </a:r>
            <a:r>
              <a:rPr lang="ar-IQ" sz="1400" b="1" dirty="0" err="1"/>
              <a:t>الهورموني</a:t>
            </a:r>
            <a:r>
              <a:rPr lang="ar-IQ" sz="1400" b="1" dirty="0"/>
              <a:t> . </a:t>
            </a:r>
            <a:br>
              <a:rPr lang="ar-IQ" sz="1400" b="1" dirty="0"/>
            </a:br>
            <a:r>
              <a:rPr lang="ar-IQ" sz="1400" b="1" dirty="0"/>
              <a:t>ــــــــــــــــــــــــــــــــــــــــــــــ</a:t>
            </a:r>
            <a:br>
              <a:rPr lang="ar-IQ" sz="1400" b="1" dirty="0"/>
            </a:br>
            <a:r>
              <a:rPr lang="ar-IQ" sz="1400" b="1" dirty="0"/>
              <a:t>تحديد الجنس في النباتات :</a:t>
            </a:r>
            <a:br>
              <a:rPr lang="ar-IQ" sz="1400" b="1" dirty="0"/>
            </a:br>
            <a:r>
              <a:rPr lang="ar-IQ" sz="1400" b="1" dirty="0"/>
              <a:t>النباتات احادية المسكن </a:t>
            </a:r>
            <a:r>
              <a:rPr lang="en-US" sz="1400" b="1" dirty="0"/>
              <a:t>Monoicous </a:t>
            </a:r>
            <a:r>
              <a:rPr lang="ar-IQ" sz="1400" b="1" dirty="0" err="1"/>
              <a:t>لاتحتوي</a:t>
            </a:r>
            <a:r>
              <a:rPr lang="ar-IQ" sz="1400" b="1" dirty="0"/>
              <a:t> على كروموسومات الجنس وان قدرة الخلايا الناتجة من الانقسام الاختزالي (المحتوية على نفس التراكيب الوراثية) قدرتها على انتاج انسجة ذات وظائف جنسية مختلفة في زهرة كاملة يدل بوضوح على مقدرتها الثنائية الكامنة لمثل هذه الوظائف . </a:t>
            </a:r>
            <a:br>
              <a:rPr lang="ar-IQ" sz="1400" b="1" dirty="0"/>
            </a:br>
            <a:r>
              <a:rPr lang="ar-IQ" sz="1400" b="1" dirty="0"/>
              <a:t>     اما في النباتات الثنائية المسكن </a:t>
            </a:r>
            <a:r>
              <a:rPr lang="en-US" sz="1400" b="1" dirty="0"/>
              <a:t>Dioecious </a:t>
            </a:r>
            <a:r>
              <a:rPr lang="ar-IQ" sz="1400" b="1" dirty="0"/>
              <a:t>ومثالها نباتات </a:t>
            </a:r>
            <a:r>
              <a:rPr lang="ar-IQ" sz="1400" b="1" dirty="0" err="1"/>
              <a:t>اللايكنيز</a:t>
            </a:r>
            <a:r>
              <a:rPr lang="ar-IQ" sz="1400" b="1" dirty="0"/>
              <a:t> الذي يحتوي على الجنسين ( مذكر ومؤنث ) حيث يكون التركيب الوراثي للنبات الذكر </a:t>
            </a:r>
            <a:r>
              <a:rPr lang="en-US" sz="1400" b="1" dirty="0"/>
              <a:t>XY </a:t>
            </a:r>
            <a:r>
              <a:rPr lang="ar-IQ" sz="1400" b="1" dirty="0"/>
              <a:t>والانثى</a:t>
            </a:r>
            <a:r>
              <a:rPr lang="en-US" sz="1400" b="1" dirty="0"/>
              <a:t>XX </a:t>
            </a:r>
            <a:r>
              <a:rPr lang="ar-IQ" sz="1400" b="1" dirty="0"/>
              <a:t>فقد وجد </a:t>
            </a:r>
            <a:r>
              <a:rPr lang="en-US" sz="1400" b="1" dirty="0" err="1"/>
              <a:t>Warmke</a:t>
            </a:r>
            <a:r>
              <a:rPr lang="en-US" sz="1400" b="1" dirty="0"/>
              <a:t> 1946</a:t>
            </a:r>
            <a:r>
              <a:rPr lang="ar-IQ" sz="1400" b="1" dirty="0"/>
              <a:t>م ان نسبة الكروموسومات الجنسية الى الجسيمة أي ( </a:t>
            </a:r>
            <a:r>
              <a:rPr lang="en-US" sz="1400" b="1" dirty="0"/>
              <a:t>X/A ) </a:t>
            </a:r>
            <a:r>
              <a:rPr lang="ar-IQ" sz="1400" b="1" dirty="0"/>
              <a:t>ليس لها علاقة في تحديد جنس النبات، لكنه وجد ان نسبة (</a:t>
            </a:r>
            <a:r>
              <a:rPr lang="en-US" sz="1400" b="1" dirty="0"/>
              <a:t>X/Y) </a:t>
            </a:r>
            <a:r>
              <a:rPr lang="ar-IQ" sz="1400" b="1" dirty="0"/>
              <a:t>لها دور في تحديد الجنس .</a:t>
            </a:r>
            <a:br>
              <a:rPr lang="ar-IQ" sz="1400" b="1" dirty="0"/>
            </a:br>
            <a:r>
              <a:rPr lang="ar-IQ" sz="1400" b="1" dirty="0"/>
              <a:t>     فاذا كانت النسبة نصف او واحد او واحد ونصف فان النباتات تحمل ازهارا مذكرة فقط، واذا كانت النسبة اثنان او ثلاثة فان النباتات تحمل ازهار مذكرة مع بعض الازهار الكاملة اما النباتات التي تحتوي على اربع مجاميع من الكروموسومات </a:t>
            </a:r>
            <a:r>
              <a:rPr lang="ar-IQ" sz="1400" b="1" dirty="0" err="1"/>
              <a:t>الجميسة</a:t>
            </a:r>
            <a:r>
              <a:rPr lang="ar-IQ" sz="1400" b="1" dirty="0"/>
              <a:t>) (4</a:t>
            </a:r>
            <a:r>
              <a:rPr lang="en-US" sz="1400" b="1" dirty="0"/>
              <a:t>A </a:t>
            </a:r>
            <a:r>
              <a:rPr lang="ar-IQ" sz="1400" b="1" dirty="0"/>
              <a:t>واربع كروموسومات (</a:t>
            </a:r>
            <a:r>
              <a:rPr lang="en-US" sz="1400" b="1" dirty="0"/>
              <a:t>X) </a:t>
            </a:r>
            <a:r>
              <a:rPr lang="ar-IQ" sz="1400" b="1" dirty="0"/>
              <a:t>وكروموسوم واحد (</a:t>
            </a:r>
            <a:r>
              <a:rPr lang="en-US" sz="1400" b="1" dirty="0"/>
              <a:t>Y) </a:t>
            </a:r>
            <a:r>
              <a:rPr lang="ar-IQ" sz="1400" b="1" dirty="0"/>
              <a:t>فتكون ازهار النباتات تامة وقد تظهر بعض الازهار المذكرة . </a:t>
            </a: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endParaRPr lang="ar-IQ" sz="14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060848"/>
            <a:ext cx="5579715" cy="118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392699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457</Words>
  <Application>Microsoft Office PowerPoint</Application>
  <PresentationFormat>عرض على الشاشة (3:4)‏</PresentationFormat>
  <Paragraphs>25</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سمة Office</vt:lpstr>
      <vt:lpstr>نظم تعيين الجنس والوراثة المرتبطة بالجنس</vt:lpstr>
      <vt:lpstr>تعيين الجنس في الانسان :         يرجع جنس الفرد في الانسان الى انعزال زوج خاص من الكروموسومات تعرف بـ   (X)وY)) . ويتم تحديد الجنس وقت الاخصاب بالضبط ، اذ بمجرد ان ينجح حيوان منوي(الكميت الذكري) في اخصاب بيضة يتحدد عندها جنس الفرد تبعا لما يحمله من كروسومي الجنس، فاخصاب حيوان منوي يحمل كروموسوم X لبيضة ينتج زايكوت تركيبه XX ليكون انثى، بينما ينتج عن اتحاد بيضة مع حيوان منوي يمتلك ضمن تركيبه الكروموسومي الكروموسوم Y يتكون زايكوت XY ليكون ذكر وهذه هي عملية تعيين الجنس في الانسان . العوامل الاساسية المؤثرة في تحديد الجنس : 1- العوامل الوراثية:     يتوقف تحديد الجنس على التركيب الكروموسومي, حيث كثيرا ما تختلف اجهزة تحديد الجنس، فقد يكون الاختلاف في التركيب الوراثي بين الذكر والانثى محصورا في زوج واحد فقط من الجينات او في مجموعة من الجينات وقد يكون الاختلاف اكثر من ذلك فيشمل كروموسوم باكمله او حتى اكثر من كروموسوم واحد .  2- العوامل البيئية والعمر:      ان تحديد الجنس قد لا يتحدد في وقت الاخصاب في بعض الكائنات الحية ولكن يتحدد بفعل عوامل بيئية معينة، وهناك بعض الحيوانات والنباتات تعتمد على البيئة كليا في تحديد اتجاه الجنس فيها، مثلا ان الجنس في الدودة البحرية المسماة Ophryotrocha يتوقف على عمر الدودة نفسها اضافة الى البيئة المحيطة بها،  فجميع الافراد الصغيرة السن تكون ذكورا وكلما تقدمت في العمر تتحول الى اناث، وان الاناث الكبيرة السن يمكن ان تصبح ذكورا عند تجويعها او وضعها في ماء يحتوي على ايونات البوتاسيوم .        اما الدودة البحرية Bonellia فالاناث يبلغ طولها حوالي انج اما الذكور فهي صغيرة جدا يصعب رؤيتها بالعين المجردة، وصغر حجمها سببه نقص في التركيب التشريحي لجهازها الهضمي لذلك فهي تعيش متطفلة على الجهاز التناسلي للانثى .                                 فالبيوض تفقس الى يرقات ذكور واناث، ولكن تحديد الجنس في الديدان البالغة يعتمد على تغذيتها، فاليرقات الحرة في تغذيتها في مياه البحر تصبح اناث، اما اليرقات التي تعيش متطفلة على القناة التناسلية للانثى فتصبح ذكور. ويبدو ان سبب ذلك يعود الى الاناث حيث تفرز مواد كيماوية مسببة ظمور اعضاء التذكير في اليرقة المتطفلة .    نظم تعيين الجنس        ان معظم نظم تعيين الجنس تكون تحت تحكم العوامل الوراثية ويمكن تقسيمها الى الاقسام التالية :  1- النظام الاول: نظام  XX ــ XY       ومن الامثلة على هذا النظام في تحديد الجنس هوما موجود في الانسان واللبائن وبعض النباتات الراقية حيث يكون الذكر XY  والانثى XX . لذا فنصف كميتات الذكر تحمل كروموسوم Y والنصف الاخر يحمل الكروموسوم X، أي ان الذكور هي الجنس غير المتماثل الكميتات، اما الاناث فهي متماثلة الكميتات أي تعطي كميتات من نوع واحد (X) .ان الكروموسوم Y يختلف حجما وشكلا عن الكروموسوم X ، وان النسبة الجنسية الناتجة من هذا النظام هي 1:1 في كل جيل كما يلي :   </vt:lpstr>
      <vt:lpstr>- النظام الثاني: نظام XX ــ  XO         يوجد هذا النظام في العديد من الحشرات كالجراد والصراصر، وفيه تكون الاناث ذات تركيب كروموسومي XX وتنتج نوعا واحدا من الكميتات أي ان الاناث هي الجنس المتماثل الكميتات Homogametic بينما الذكور فهي متباينة الكميتات وتحتوي على كروموسوم X واحد فقط ، لذا فتركيبها الكروموسومي الثنائي (XO) وعند تكوين الكاميتات فنصفها يحمل الكروموسوم X والنصف الاخر لا يحتوي على كروموسوم مماثل للكروموسوم X وهي لا تحتوي على كروموسوم Y ايظا لذا يستعمل الرمز O للدالة على عدم وجود الكروموسومY ، والمثال العام على هذا النظام في تعيين الجنس :    </vt:lpstr>
      <vt:lpstr>- النظام الثالث : نظام ZW ــ ZZ         في هذا النظام تكون الذكور هي الجنس المتماثل الكميتات وتركيبها الكروموسومي (ZZ) والاناث غير متماثلة الكميتات وتركيبها (ZW)أي ان الذكور تعطي نوع واحد من الكميتات (Z) اما الاناث فتعطي نوعين من الكميتات هي (Z) و (W). ويوجد هذا النظام في الطيور والدواجن والاسماك والفراشات كما في المثال التالي:          4- النظام الرابع: نظام ZO  ــ ZZ    يوجد هذا النظام في الدواجن ، حيث لا تحتوي اناث بعض الانواع على كروموسوم مشابه لكروموسوم الجنس الوحيد، وهو يشبه نظام (XO) السابق والمثال على هذا النظام :          </vt:lpstr>
      <vt:lpstr>5- النظام الخامس :  النظام الاحادي للفرد ثنائي المجموعة الكروموسومية :        كما في نحل العسل حيث تكون الاناث ثنائية المجموعة الكروموسومية وتحمل 32 كروموسوما في كل خلية جسمية اما الذكور فتحتوي خلاياه الجسمية على 16 كروموسوم فقط ، (15+X) أي ينتج من بيضة غير مخصبة، فالملكة تحتوي على 32 كروموسوم (30 +XX) وكذلك العاملة العقيمة تركيبها (30 +XX)، لكن نوع الغذاء هو الذي يحدد نوع التركيب الوراثي للعاملة، والغذاء المجهز للملكة (في طور اليرقة) هو الذي يحولها الى ملكة بينما العاملات فلها غذاء خاص فتتحول الى اناث عقيمة ، وتتكون الذكور من بيوض غير ملقحة .   6- نظام االتوازن الوراثي :       في ذبابة الفاكهة (الدروسفلا) وهي تتبع نظام XY في تحديد الجنس فعلى الرغم من ان وجود كروموسوم Y يعتبر مهم لخصوية الذكرالا انه يبدو ليس للكروموسوم Y علاقة بتعيين الجنس، وبدلا من ذلك فان عوامل التذكير الموجودة على الكروموسومات الجسمية توزن مقابل عوامل التأنيث الموجودة على الكروموسوم X . فاذا أحتوت كل مجموعة احادية من الكروموسومات الجسمية على عوامل محددة للتذكير بقيمة مساوية لواحد صحيح (1) فان كل كروموسوم X يحمل عوامل محددة للتانيث بقيمة تساوي 1.5  فاذا افترضنا ان A تمثل مجموعة جسمية احادية في الذكور العادية (AA XY) نجد ان محددات التذكير \ محددات التانيث تكون بنسبة 2 : 1.5وبالتالي سيكون ذكر، والانثى العادية (AA XX) تحتوي على نسبة محددات التذكير \محددات التانيث بنسبة 2 : 3 وعلى ذلك فتكون انثى .   تعيين الجنس في البكتريا :        تتكاثر البكتريا لا جنساً بواسطة أنقسام الخلية، و تتكاثر جنسياً بواسطة الاقتران ، والتزاوج بين خلايا البكتريا يتم عن طريق اتصال الخليتين البكتريتين ببعضهما بواسطة انبوب التزاوج حيث تعطي احدى الخلايا وعن طريق هذا الجسر جزء أو كل الكروموسوم الذي تكمله الى الخلية الاخرى وبذلك تصبح الخلية المستقبلة ثنائية diploid بصورة مؤقتة ثم تعود الخلية الى طبيعتها بعد الانقســــــــــــــــام الخلوي التالي، والحالة الثنائية لاتكون تامة الا اذا مرت كل الجينات من الخلية الواهبة الى الخلية المستقبلة ولكن عادة تكون الحالة الثنائية جزئية، اي لعدد من جينات الخلية الواهبة ويمكن ان تعد الخلية الواهبة ذكر والخلية المستقبلة انثى .     وتتحدد الذكورة نتيجة احتواء الخلية على عامل الخصوية (F) (Fertility Factor) وتتحد الانوثة نتيجة غياب هذا العامل (حيث F+ للذكر وF- للانثى)وهذا العامل قد يوجد في السايتوبلازم مستقلا عن الكروموسوم وقد يكون موجودا على كروموسوم الخلية، واذا انتقل عامل الخصوبة من الخلية الواهبة الى المستقبلة فان الخلية المستقبلة تتحول من حالة التانيث الى حالة التذكير .  </vt:lpstr>
      <vt:lpstr>الوراثة المرتبطة بالجنس Sex linkage :       وتشمل دراسة طبيعة توارث الصفات التي تكون جيناتها واقعة على الكروموسومات الجنسية، فيقال للجينات الواقعة على كروموسوم X كما في اللبائن وحشرة الدروسفلا وغيرها او على الكروموسوم Z كما في الطيور بانها جينات مرتبطة بالجنس.      وتمثل الجينات الواقعة على الكروموسوم X بأليلين في الاناث بينما في الذكور فتمثل بأليل واحد. ومن جهة اخرى تقع بعض الجينات على كروموسوم Y ويظهر تأثيرها في الذكور فقط .    توارث الصفات المرتبطة بالجنس:      اكتشفت اولى حالات الارتباط بالجنس في حشرة الدروسفلا من قبل العالم موركان عام 1910 عندما لقح ذكرا ابيض العينينن مع انثى حمراء العينينن وحصل على نتائج مخالفة لما حصل عليه من التلقيح العكسي (أي تضريب ذكر احمر العينينن مع انثى بيضاء العينينن) فوجد ان النتائج تعتمد على جنس الاب الذي يحمل الصفة المتنحية ومن الامثلة على ذلك:   مثال1:                   </vt:lpstr>
      <vt:lpstr>مثال2         في الإنسان : من الامراض التي وصفت لأول مرة مرض عمى الألوان وهو مرض شائع ومرتبط بالجنس ويتميز المريض بعدم القدرة على التمييز بين الألوان في الضؤ ألأعتيادي ويظهر بنسبة 8% في الذكور البيض ويظهر بنسبة اقل في ألإناث (150:1) ويتحكم به جين متنحي مرتبط بالجنس ويمكن تتبع ظهور حالة عمى الألوان كما في التضريب التالي :.                    Xc Y            ×               +X+X                                     :p             ذكر مصاب                        أنثى سليمة                                       ↓                                                              Y          +X                             c X +X                                     : 1 F         ذكر سليم                         أنثى سليمة                                 * وعند عكس عملية التلقيح :                                                                                                                     ذكر سليم                                 أنثى مصابة                   :p                        Y+X                ×            XcXc                                                    ↓     XCY                                                       c X+X                  : 1 F                   ذكر مصاب                             انثى سليمة      لذا يظهرالمرض دائما في الذكور اذا كانت الام مصابة لانها تعطي كروموسوم X لابنائها الذكور، اما الاب فيعطي كروموسوم X لبناته .  </vt:lpstr>
      <vt:lpstr>الارتباط الجزئي بالجنس :      الجينات المرتبطة بالجنس في الانسان والدروسفلا لايوجد لها أليلات على الكروموسومات Y، لكن على الرغم من ذلك لوحظ ان هناك اجزاء من كروموسوم Y تماثل اجزاء من كروموسوم X، بمعنى ان الاليل الموجود على كروموسوم X يكون له اليل على الكروموسوم Y . وتعرف هذه الجينات بانها مرتبطة بالجنس جزئيا ، وازواج هذه الاليلات تنعزل عن بعضها وتنتقل الى الاجيال التالية بطريقة تشابه طريقة انتقال الجينات المحمولة على الكروموسومات الجسمية .     وراثة الصفات المحددة بالجنس :         هي دراسة الجينات التي يتحدد تاثيرها على الشكل المظهري بناء على وجود او غياب هورمونات الجنس ولذلك ينحصر تاثيرها في احد الجنسين دون الجنس الاخر، وان هذه الجينات هي  المسؤلة عن ظهور علامات الجنس الثانوية، مثلا ظهور اللحية في الرجال صفة محددة بالجنس حيث لاتوجد في النساء الاعتياديات، ويظهر ان هذا يعتمد على انتاج الهورمونات الجنسية وان أي تغير في انتاج هذه الهورمونات يقود الى الحصول على نساء ملتحيات ايظا .       ومن الامثلة الواضحة على الصفات المحددة بالجنس هي شكل الريش في الطيور، حيث توجد اختلافات في شكل الريش بين الذكور والاناث، فيكون للديكة ريش طويل ومدبب ومنحني الحافة ويتواجد في الرقبة والذيل واحيانا يكون مزركش اللون، اما في الاناث فيكون الريش اقصر واكثر استقامة وبدون حافة .        وجد ان الجين (H) هوالمسؤل عن ظهور صفة ريش الدجاجة وهو سائد على اليله الجين المتنحي (h) المسؤل على صفة ريش الديكة وكما يلي :           ويمكن تلخيص فعل هذين الجينين كما يلي :  1- الجين H يعطي ريش دجاجة بوجود أي من هورموني الجنسين وهو سائد على  اليله المتنحي الجين h. 2-الجين h يعطي ريش ديكة بغياب الهورمون الانثوي ووجود الهورمون الذكري، ولكنه ينتج ريش دجاجة بوجود الهورمون الانثوي .    </vt:lpstr>
      <vt:lpstr>وراثة الصفات المتاثرة بالجنس :           قلنا سابقا ان الصفات المحددة بالجنس يتحدد ظهورها باحد الجنسين فقط اما الجينات المتاثرة بالجنس فتعبرعن حالة الصفات التي تتاثر سيادتها بجنس حاملها، وبتعبير اخر هي الحالات التي يعبر فيها التركيب الوراثي عن نفسه بصورة مختلفة في كل جنس من الجنسين عندما يكون بصورة خلطية ومثال ذلك:   صفة الصلع في الانسان :  تعتبر هذه الصفة من الصفات المتاثرة بالجنس، وبالرغم من كون الصلع يعود الى مسببات مرضية الا ان للصلع مسببات وراثية محددة، تنتشر اشكال الصلع في الرجال اكثر منها في النساء التي تكون نادرة وتتميز بشعر خفيف اكثر من تميزها بفقدان كامل الشعر. فقد اوضحت العديد من الدراسات الخاصة بالتحاليل الوراثية للانساب ان شكل الصلع يعود الى زوج من الاليلات (Bb) الواقعة على الكروموسومات الجسمية والتي تعمل كما يلي :          من الجدول اعلاه نلاحظ ان الاليل (B) يسلك سلوك الجين السائد في الذكور وسلوك الاليل المتنحي في الاناث ويظهر تاثيره في الحالة الخليطة فقط بوجود الهورمونات الذكرية. وقد اوضحت الدراسات ان ذلك يعود الى عدم التوارزن الهورموني .  ــــــــــــــــــــــــــــــــــــــــــــــ تحديد الجنس في النباتات : النباتات احادية المسكن Monoicous لاتحتوي على كروموسومات الجنس وان قدرة الخلايا الناتجة من الانقسام الاختزالي (المحتوية على نفس التراكيب الوراثية) قدرتها على انتاج انسجة ذات وظائف جنسية مختلفة في زهرة كاملة يدل بوضوح على مقدرتها الثنائية الكامنة لمثل هذه الوظائف .       اما في النباتات الثنائية المسكن Dioecious ومثالها نباتات اللايكنيز الذي يحتوي على الجنسين ( مذكر ومؤنث ) حيث يكون التركيب الوراثي للنبات الذكر XY والانثىXX فقد وجد Warmke 1946م ان نسبة الكروموسومات الجنسية الى الجسيمة أي ( X/A ) ليس لها علاقة في تحديد جنس النبات، لكنه وجد ان نسبة (X/Y) لها دور في تحديد الجنس .      فاذا كانت النسبة نصف او واحد او واحد ونصف فان النباتات تحمل ازهارا مذكرة فقط، واذا كانت النسبة اثنان او ثلاثة فان النباتات تحمل ازهار مذكرة مع بعض الازهار الكاملة اما النباتات التي تحتوي على اربع مجاميع من الكروموسومات الجميسة) (4A واربع كروموسومات (X) وكروموسوم واحد (Y) فتكون ازهار النباتات تامة وقد تظهر بعض الازهار المذكرة .     </vt:lpstr>
      <vt:lpstr>التحول الجنسي :        في طيورالدواجن والتي تتبع نظام (ZO) في تحديد جنسها، بعض الاناث والبالغة مرحلة وضع البيض قد يحدث لها تحول جنسي، وليس فقط في الصفات الجنسية الثانوية مثل تكوين ريش الديكة وصياح الديك ولكن يتعدى ذلك الى تكوين خصى وقد يصل الامر الى انتاج حيوانات منوية (الصفات الجنسية الاولية) وقد يحدث ذلك على سبيل المثال عندما يتلف المرض انسجة المبيض، وفي غياب هورمونات الجنس الانثوية يبدا نسيج الخصى الاثري الموجود في مركز المبيض بالنمو، مما يؤدي الى التحول الجنسي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نظم تعيين الجنس والوراثة المرتبطة بالجنس</dc:title>
  <dc:creator>Notes</dc:creator>
  <cp:lastModifiedBy>Azi</cp:lastModifiedBy>
  <cp:revision>3</cp:revision>
  <dcterms:created xsi:type="dcterms:W3CDTF">2018-11-11T14:52:44Z</dcterms:created>
  <dcterms:modified xsi:type="dcterms:W3CDTF">2018-11-11T15:17:04Z</dcterms:modified>
</cp:coreProperties>
</file>