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88640"/>
            <a:ext cx="7772400" cy="938535"/>
          </a:xfrm>
        </p:spPr>
        <p:txBody>
          <a:bodyPr>
            <a:normAutofit/>
          </a:bodyPr>
          <a:lstStyle/>
          <a:p>
            <a:r>
              <a:rPr lang="ar-IQ" sz="3600" b="1" dirty="0"/>
              <a:t>وراثة العشائر      </a:t>
            </a:r>
            <a:r>
              <a:rPr lang="en-US" sz="3600" b="1" dirty="0"/>
              <a:t>Population  Genetics</a:t>
            </a:r>
            <a:endParaRPr lang="ar-IQ" sz="3600" b="1" dirty="0"/>
          </a:p>
        </p:txBody>
      </p:sp>
      <p:sp>
        <p:nvSpPr>
          <p:cNvPr id="3" name="عنوان فرعي 2"/>
          <p:cNvSpPr>
            <a:spLocks noGrp="1"/>
          </p:cNvSpPr>
          <p:nvPr>
            <p:ph type="subTitle" idx="1"/>
          </p:nvPr>
        </p:nvSpPr>
        <p:spPr>
          <a:xfrm>
            <a:off x="395536" y="1124744"/>
            <a:ext cx="8352928" cy="5328592"/>
          </a:xfrm>
        </p:spPr>
        <p:txBody>
          <a:bodyPr>
            <a:normAutofit lnSpcReduction="10000"/>
          </a:bodyPr>
          <a:lstStyle/>
          <a:p>
            <a:pPr algn="r"/>
            <a:r>
              <a:rPr lang="ar-IQ" sz="1400" b="1" dirty="0">
                <a:solidFill>
                  <a:schemeClr val="tx1">
                    <a:lumMod val="95000"/>
                    <a:lumOff val="5000"/>
                  </a:schemeClr>
                </a:solidFill>
              </a:rPr>
              <a:t> العشيرة عبارة عن مجموعة من الافراد الحية والتي تشترك في خواص معينة، ووراثة العشائر بصفة عامة تهتم بدراسة العشيرة المندلية   </a:t>
            </a:r>
            <a:r>
              <a:rPr lang="en-US" sz="1400" b="1" dirty="0">
                <a:solidFill>
                  <a:schemeClr val="tx1">
                    <a:lumMod val="95000"/>
                    <a:lumOff val="5000"/>
                  </a:schemeClr>
                </a:solidFill>
              </a:rPr>
              <a:t>Mendelian Population </a:t>
            </a:r>
            <a:r>
              <a:rPr lang="ar-IQ" sz="1400" b="1" dirty="0">
                <a:solidFill>
                  <a:schemeClr val="tx1">
                    <a:lumMod val="95000"/>
                    <a:lumOff val="5000"/>
                  </a:schemeClr>
                </a:solidFill>
              </a:rPr>
              <a:t>والعشيرة المندلية هي العشيرة التي تتكون من مجموعة كبيرة من الافراد اي عشيرة كبيرة الحجم ، ويحدث التزاوج الجنسي فيها عشوائيا </a:t>
            </a:r>
            <a:r>
              <a:rPr lang="en-US" sz="1400" b="1" dirty="0">
                <a:solidFill>
                  <a:schemeClr val="tx1">
                    <a:lumMod val="95000"/>
                    <a:lumOff val="5000"/>
                  </a:schemeClr>
                </a:solidFill>
              </a:rPr>
              <a:t>random mating </a:t>
            </a:r>
            <a:r>
              <a:rPr lang="ar-IQ" sz="1400" b="1" dirty="0">
                <a:solidFill>
                  <a:schemeClr val="tx1">
                    <a:lumMod val="95000"/>
                    <a:lumOff val="5000"/>
                  </a:schemeClr>
                </a:solidFill>
              </a:rPr>
              <a:t>ومن هذا يتبين لنا بان النباتات التي تتكاثر خضريا اي التي تتكاثر </a:t>
            </a:r>
            <a:r>
              <a:rPr lang="ar-IQ" sz="1400" b="1" dirty="0" err="1">
                <a:solidFill>
                  <a:schemeClr val="tx1">
                    <a:lumMod val="95000"/>
                    <a:lumOff val="5000"/>
                  </a:schemeClr>
                </a:solidFill>
              </a:rPr>
              <a:t>لاجنسيا</a:t>
            </a:r>
            <a:r>
              <a:rPr lang="ar-IQ" sz="1400" b="1" dirty="0">
                <a:solidFill>
                  <a:schemeClr val="tx1">
                    <a:lumMod val="95000"/>
                    <a:lumOff val="5000"/>
                  </a:schemeClr>
                </a:solidFill>
              </a:rPr>
              <a:t> </a:t>
            </a:r>
            <a:r>
              <a:rPr lang="ar-IQ" sz="1400" b="1" dirty="0" err="1">
                <a:solidFill>
                  <a:schemeClr val="tx1">
                    <a:lumMod val="95000"/>
                    <a:lumOff val="5000"/>
                  </a:schemeClr>
                </a:solidFill>
              </a:rPr>
              <a:t>لاتعتبر</a:t>
            </a:r>
            <a:r>
              <a:rPr lang="ar-IQ" sz="1400" b="1" dirty="0">
                <a:solidFill>
                  <a:schemeClr val="tx1">
                    <a:lumMod val="95000"/>
                    <a:lumOff val="5000"/>
                  </a:schemeClr>
                </a:solidFill>
              </a:rPr>
              <a:t> من العشائر المندلية .</a:t>
            </a:r>
          </a:p>
          <a:p>
            <a:pPr algn="r"/>
            <a:r>
              <a:rPr lang="ar-IQ" sz="1400" b="1" dirty="0">
                <a:solidFill>
                  <a:schemeClr val="tx1">
                    <a:lumMod val="95000"/>
                    <a:lumOff val="5000"/>
                  </a:schemeClr>
                </a:solidFill>
              </a:rPr>
              <a:t>       وهنا لابد ان نشير الى النوع (</a:t>
            </a:r>
            <a:r>
              <a:rPr lang="en-US" sz="1400" b="1" dirty="0">
                <a:solidFill>
                  <a:schemeClr val="tx1">
                    <a:lumMod val="95000"/>
                    <a:lumOff val="5000"/>
                  </a:schemeClr>
                </a:solidFill>
              </a:rPr>
              <a:t>Species) </a:t>
            </a:r>
            <a:r>
              <a:rPr lang="ar-IQ" sz="1400" b="1" dirty="0">
                <a:solidFill>
                  <a:schemeClr val="tx1">
                    <a:lumMod val="95000"/>
                    <a:lumOff val="5000"/>
                  </a:schemeClr>
                </a:solidFill>
              </a:rPr>
              <a:t>والذي يعتبر اكبر عشيرة مندلية </a:t>
            </a:r>
            <a:r>
              <a:rPr lang="ar-IQ" sz="1400" b="1" dirty="0" err="1">
                <a:solidFill>
                  <a:schemeClr val="tx1">
                    <a:lumMod val="95000"/>
                    <a:lumOff val="5000"/>
                  </a:schemeClr>
                </a:solidFill>
              </a:rPr>
              <a:t>لانه</a:t>
            </a:r>
            <a:r>
              <a:rPr lang="ar-IQ" sz="1400" b="1" dirty="0">
                <a:solidFill>
                  <a:schemeClr val="tx1">
                    <a:lumMod val="95000"/>
                    <a:lumOff val="5000"/>
                  </a:schemeClr>
                </a:solidFill>
              </a:rPr>
              <a:t> يحدث داخله التزاوج بين الافراد بطلاقة وتشترك هذه الافراد مع بعضهما بمستودع جيني (</a:t>
            </a:r>
            <a:r>
              <a:rPr lang="en-US" sz="1400" b="1" dirty="0">
                <a:solidFill>
                  <a:schemeClr val="tx1">
                    <a:lumMod val="95000"/>
                    <a:lumOff val="5000"/>
                  </a:schemeClr>
                </a:solidFill>
              </a:rPr>
              <a:t>Gene Pool) </a:t>
            </a:r>
            <a:r>
              <a:rPr lang="ar-IQ" sz="1400" b="1" dirty="0">
                <a:solidFill>
                  <a:schemeClr val="tx1">
                    <a:lumMod val="95000"/>
                    <a:lumOff val="5000"/>
                  </a:schemeClr>
                </a:solidFill>
              </a:rPr>
              <a:t>حيث ينقسم النوع الى عدة عشائر مندلية وكل عشيرة يمكن ان تحتوي على العديد من تحت العشائر</a:t>
            </a:r>
            <a:r>
              <a:rPr lang="en-US" sz="1400" b="1" dirty="0">
                <a:solidFill>
                  <a:schemeClr val="tx1">
                    <a:lumMod val="95000"/>
                    <a:lumOff val="5000"/>
                  </a:schemeClr>
                </a:solidFill>
              </a:rPr>
              <a:t>Sub population .</a:t>
            </a:r>
          </a:p>
          <a:p>
            <a:pPr algn="r"/>
            <a:r>
              <a:rPr lang="en-US" sz="1400" b="1" dirty="0">
                <a:solidFill>
                  <a:schemeClr val="tx1">
                    <a:lumMod val="95000"/>
                    <a:lumOff val="5000"/>
                  </a:schemeClr>
                </a:solidFill>
              </a:rPr>
              <a:t>       </a:t>
            </a:r>
            <a:r>
              <a:rPr lang="ar-IQ" sz="1400" b="1" dirty="0">
                <a:solidFill>
                  <a:schemeClr val="tx1">
                    <a:lumMod val="95000"/>
                    <a:lumOff val="5000"/>
                  </a:schemeClr>
                </a:solidFill>
              </a:rPr>
              <a:t>وفي العشائر الطبيعية تختلف افراد العشيرة عن بعضها من حيث التركيب الوراثي والشكل المظهري وعلى ذلك ففي اي عشيرة عندما يراد وصف التراكيب الوراثية لمجموعة من الافراد يجب :</a:t>
            </a:r>
          </a:p>
          <a:p>
            <a:pPr algn="r"/>
            <a:r>
              <a:rPr lang="ar-IQ" sz="1400" b="1" dirty="0">
                <a:solidFill>
                  <a:schemeClr val="tx1">
                    <a:lumMod val="95000"/>
                    <a:lumOff val="5000"/>
                  </a:schemeClr>
                </a:solidFill>
              </a:rPr>
              <a:t>1- نصف ونحدد التراكيب الجينية </a:t>
            </a:r>
            <a:r>
              <a:rPr lang="en-US" sz="1400" b="1" dirty="0">
                <a:solidFill>
                  <a:schemeClr val="tx1">
                    <a:lumMod val="95000"/>
                    <a:lumOff val="5000"/>
                  </a:schemeClr>
                </a:solidFill>
              </a:rPr>
              <a:t>Genotypes </a:t>
            </a:r>
            <a:r>
              <a:rPr lang="ar-IQ" sz="1400" b="1" dirty="0">
                <a:solidFill>
                  <a:schemeClr val="tx1">
                    <a:lumMod val="95000"/>
                    <a:lumOff val="5000"/>
                  </a:schemeClr>
                </a:solidFill>
              </a:rPr>
              <a:t>الخاصة بها. </a:t>
            </a:r>
          </a:p>
          <a:p>
            <a:pPr algn="r"/>
            <a:r>
              <a:rPr lang="ar-IQ" sz="1400" b="1" dirty="0">
                <a:solidFill>
                  <a:schemeClr val="tx1">
                    <a:lumMod val="95000"/>
                    <a:lumOff val="5000"/>
                  </a:schemeClr>
                </a:solidFill>
              </a:rPr>
              <a:t>2- نحدد تكرار هذه التراكيب الجينية   </a:t>
            </a:r>
            <a:r>
              <a:rPr lang="en-US" sz="1400" b="1" dirty="0">
                <a:solidFill>
                  <a:schemeClr val="tx1">
                    <a:lumMod val="95000"/>
                    <a:lumOff val="5000"/>
                  </a:schemeClr>
                </a:solidFill>
              </a:rPr>
              <a:t>Frequencies of genotypes </a:t>
            </a:r>
          </a:p>
          <a:p>
            <a:pPr algn="r"/>
            <a:r>
              <a:rPr lang="ar-IQ" sz="1400" b="1" dirty="0">
                <a:solidFill>
                  <a:schemeClr val="tx1">
                    <a:lumMod val="95000"/>
                    <a:lumOff val="5000"/>
                  </a:schemeClr>
                </a:solidFill>
              </a:rPr>
              <a:t>مفهوم التكرار الجيني :- </a:t>
            </a:r>
            <a:r>
              <a:rPr lang="en-US" sz="1400" b="1" dirty="0">
                <a:solidFill>
                  <a:schemeClr val="tx1">
                    <a:lumMod val="95000"/>
                    <a:lumOff val="5000"/>
                  </a:schemeClr>
                </a:solidFill>
              </a:rPr>
              <a:t>The Concept of Gene Frequency </a:t>
            </a:r>
          </a:p>
          <a:p>
            <a:pPr algn="r"/>
            <a:r>
              <a:rPr lang="en-US" sz="1400" b="1" dirty="0">
                <a:solidFill>
                  <a:schemeClr val="tx1">
                    <a:lumMod val="95000"/>
                    <a:lumOff val="5000"/>
                  </a:schemeClr>
                </a:solidFill>
              </a:rPr>
              <a:t>        </a:t>
            </a:r>
          </a:p>
          <a:p>
            <a:pPr algn="r"/>
            <a:r>
              <a:rPr lang="en-US" sz="1400" b="1" dirty="0">
                <a:solidFill>
                  <a:schemeClr val="tx1">
                    <a:lumMod val="95000"/>
                    <a:lumOff val="5000"/>
                  </a:schemeClr>
                </a:solidFill>
              </a:rPr>
              <a:t>       </a:t>
            </a:r>
            <a:r>
              <a:rPr lang="ar-IQ" sz="1400" b="1" dirty="0">
                <a:solidFill>
                  <a:schemeClr val="tx1">
                    <a:lumMod val="95000"/>
                    <a:lumOff val="5000"/>
                  </a:schemeClr>
                </a:solidFill>
              </a:rPr>
              <a:t>سنشرح مفهوم التكرار الجيني في حالة موقع واحد (</a:t>
            </a:r>
            <a:r>
              <a:rPr lang="en-US" sz="1400" b="1" dirty="0">
                <a:solidFill>
                  <a:schemeClr val="tx1">
                    <a:lumMod val="95000"/>
                    <a:lumOff val="5000"/>
                  </a:schemeClr>
                </a:solidFill>
              </a:rPr>
              <a:t>One Lucas) </a:t>
            </a:r>
            <a:r>
              <a:rPr lang="ar-IQ" sz="1400" b="1" dirty="0">
                <a:solidFill>
                  <a:schemeClr val="tx1">
                    <a:lumMod val="95000"/>
                    <a:lumOff val="5000"/>
                  </a:schemeClr>
                </a:solidFill>
              </a:rPr>
              <a:t>في </a:t>
            </a:r>
            <a:r>
              <a:rPr lang="ar-IQ" sz="1400" b="1" dirty="0" err="1">
                <a:solidFill>
                  <a:schemeClr val="tx1">
                    <a:lumMod val="95000"/>
                    <a:lumOff val="5000"/>
                  </a:schemeClr>
                </a:solidFill>
              </a:rPr>
              <a:t>أليل</a:t>
            </a:r>
            <a:r>
              <a:rPr lang="ar-IQ" sz="1400" b="1" dirty="0">
                <a:solidFill>
                  <a:schemeClr val="tx1">
                    <a:lumMod val="95000"/>
                    <a:lumOff val="5000"/>
                  </a:schemeClr>
                </a:solidFill>
              </a:rPr>
              <a:t> واقع على كروموسوم جسمي.</a:t>
            </a:r>
          </a:p>
          <a:p>
            <a:pPr algn="r"/>
            <a:r>
              <a:rPr lang="ar-IQ" sz="1400" b="1" dirty="0">
                <a:solidFill>
                  <a:schemeClr val="tx1">
                    <a:lumMod val="95000"/>
                    <a:lumOff val="5000"/>
                  </a:schemeClr>
                </a:solidFill>
              </a:rPr>
              <a:t>لنفرض باننا نقوم بدراسة صفة معينة من عشيرة يتحكم فيها زوج واحد من الجينات ونفرض ان </a:t>
            </a:r>
            <a:r>
              <a:rPr lang="ar-IQ" sz="1400" b="1" dirty="0" err="1">
                <a:solidFill>
                  <a:schemeClr val="tx1">
                    <a:lumMod val="95000"/>
                    <a:lumOff val="5000"/>
                  </a:schemeClr>
                </a:solidFill>
              </a:rPr>
              <a:t>الاليلين</a:t>
            </a:r>
            <a:r>
              <a:rPr lang="ar-IQ" sz="1400" b="1" dirty="0">
                <a:solidFill>
                  <a:schemeClr val="tx1">
                    <a:lumMod val="95000"/>
                    <a:lumOff val="5000"/>
                  </a:schemeClr>
                </a:solidFill>
              </a:rPr>
              <a:t> هما </a:t>
            </a:r>
            <a:r>
              <a:rPr lang="en-US" sz="1400" b="1" dirty="0">
                <a:solidFill>
                  <a:schemeClr val="tx1">
                    <a:lumMod val="95000"/>
                    <a:lumOff val="5000"/>
                  </a:schemeClr>
                </a:solidFill>
              </a:rPr>
              <a:t>a     </a:t>
            </a:r>
            <a:r>
              <a:rPr lang="ar-IQ" sz="1400" b="1" dirty="0">
                <a:solidFill>
                  <a:schemeClr val="tx1">
                    <a:lumMod val="95000"/>
                    <a:lumOff val="5000"/>
                  </a:schemeClr>
                </a:solidFill>
              </a:rPr>
              <a:t>و</a:t>
            </a:r>
            <a:r>
              <a:rPr lang="en-US" sz="1400" b="1" dirty="0">
                <a:solidFill>
                  <a:schemeClr val="tx1">
                    <a:lumMod val="95000"/>
                    <a:lumOff val="5000"/>
                  </a:schemeClr>
                </a:solidFill>
              </a:rPr>
              <a:t>A  </a:t>
            </a:r>
            <a:r>
              <a:rPr lang="ar-IQ" sz="1400" b="1" dirty="0">
                <a:solidFill>
                  <a:schemeClr val="tx1">
                    <a:lumMod val="95000"/>
                    <a:lumOff val="5000"/>
                  </a:schemeClr>
                </a:solidFill>
              </a:rPr>
              <a:t>ونفرض ان عدد افراد هذه </a:t>
            </a:r>
            <a:r>
              <a:rPr lang="ar-IQ" sz="1400" b="1" dirty="0" err="1">
                <a:solidFill>
                  <a:schemeClr val="tx1">
                    <a:lumMod val="95000"/>
                    <a:lumOff val="5000"/>
                  </a:schemeClr>
                </a:solidFill>
              </a:rPr>
              <a:t>العشبرة</a:t>
            </a:r>
            <a:r>
              <a:rPr lang="ar-IQ" sz="1400" b="1" dirty="0">
                <a:solidFill>
                  <a:schemeClr val="tx1">
                    <a:lumMod val="95000"/>
                    <a:lumOff val="5000"/>
                  </a:schemeClr>
                </a:solidFill>
              </a:rPr>
              <a:t> هو </a:t>
            </a:r>
            <a:r>
              <a:rPr lang="en-US" sz="1400" b="1" dirty="0">
                <a:solidFill>
                  <a:schemeClr val="tx1">
                    <a:lumMod val="95000"/>
                    <a:lumOff val="5000"/>
                  </a:schemeClr>
                </a:solidFill>
              </a:rPr>
              <a:t>N </a:t>
            </a:r>
            <a:r>
              <a:rPr lang="ar-IQ" sz="1400" b="1" dirty="0">
                <a:solidFill>
                  <a:schemeClr val="tx1">
                    <a:lumMod val="95000"/>
                    <a:lumOff val="5000"/>
                  </a:schemeClr>
                </a:solidFill>
              </a:rPr>
              <a:t>بحيث ان عدد الافراد ذات التركيب </a:t>
            </a:r>
            <a:r>
              <a:rPr lang="ar-IQ" sz="1400" b="1" dirty="0" err="1">
                <a:solidFill>
                  <a:schemeClr val="tx1">
                    <a:lumMod val="95000"/>
                    <a:lumOff val="5000"/>
                  </a:schemeClr>
                </a:solidFill>
              </a:rPr>
              <a:t>المتنجي</a:t>
            </a:r>
            <a:r>
              <a:rPr lang="ar-IQ" sz="1400" b="1" dirty="0">
                <a:solidFill>
                  <a:schemeClr val="tx1">
                    <a:lumMod val="95000"/>
                    <a:lumOff val="5000"/>
                  </a:schemeClr>
                </a:solidFill>
              </a:rPr>
              <a:t> </a:t>
            </a:r>
            <a:r>
              <a:rPr lang="en-US" sz="1400" b="1" dirty="0" err="1">
                <a:solidFill>
                  <a:schemeClr val="tx1">
                    <a:lumMod val="95000"/>
                    <a:lumOff val="5000"/>
                  </a:schemeClr>
                </a:solidFill>
              </a:rPr>
              <a:t>aa</a:t>
            </a:r>
            <a:r>
              <a:rPr lang="en-US" sz="1400" b="1" dirty="0">
                <a:solidFill>
                  <a:schemeClr val="tx1">
                    <a:lumMod val="95000"/>
                    <a:lumOff val="5000"/>
                  </a:schemeClr>
                </a:solidFill>
              </a:rPr>
              <a:t> </a:t>
            </a:r>
            <a:r>
              <a:rPr lang="ar-IQ" sz="1400" b="1" dirty="0">
                <a:solidFill>
                  <a:schemeClr val="tx1">
                    <a:lumMod val="95000"/>
                    <a:lumOff val="5000"/>
                  </a:schemeClr>
                </a:solidFill>
              </a:rPr>
              <a:t>هو </a:t>
            </a:r>
            <a:r>
              <a:rPr lang="en-US" sz="1400" b="1" dirty="0">
                <a:solidFill>
                  <a:schemeClr val="tx1">
                    <a:lumMod val="95000"/>
                    <a:lumOff val="5000"/>
                  </a:schemeClr>
                </a:solidFill>
              </a:rPr>
              <a:t>No </a:t>
            </a:r>
            <a:r>
              <a:rPr lang="ar-IQ" sz="1400" b="1" dirty="0">
                <a:solidFill>
                  <a:schemeClr val="tx1">
                    <a:lumMod val="95000"/>
                    <a:lumOff val="5000"/>
                  </a:schemeClr>
                </a:solidFill>
              </a:rPr>
              <a:t>وان عدد الافراد ذات التركيب السائد </a:t>
            </a:r>
            <a:r>
              <a:rPr lang="en-US" sz="1400" b="1" dirty="0">
                <a:solidFill>
                  <a:schemeClr val="tx1">
                    <a:lumMod val="95000"/>
                    <a:lumOff val="5000"/>
                  </a:schemeClr>
                </a:solidFill>
              </a:rPr>
              <a:t>AA </a:t>
            </a:r>
            <a:r>
              <a:rPr lang="ar-IQ" sz="1400" b="1" dirty="0">
                <a:solidFill>
                  <a:schemeClr val="tx1">
                    <a:lumMod val="95000"/>
                    <a:lumOff val="5000"/>
                  </a:schemeClr>
                </a:solidFill>
              </a:rPr>
              <a:t>هو </a:t>
            </a:r>
            <a:r>
              <a:rPr lang="en-US" sz="1400" b="1" dirty="0">
                <a:solidFill>
                  <a:schemeClr val="tx1">
                    <a:lumMod val="95000"/>
                    <a:lumOff val="5000"/>
                  </a:schemeClr>
                </a:solidFill>
              </a:rPr>
              <a:t>N2 </a:t>
            </a:r>
            <a:r>
              <a:rPr lang="ar-IQ" sz="1400" b="1" dirty="0">
                <a:solidFill>
                  <a:schemeClr val="tx1">
                    <a:lumMod val="95000"/>
                    <a:lumOff val="5000"/>
                  </a:schemeClr>
                </a:solidFill>
              </a:rPr>
              <a:t>وان عدد الافراد ذات التركيب السائد الهجين </a:t>
            </a:r>
            <a:r>
              <a:rPr lang="en-US" sz="1400" b="1" dirty="0" err="1">
                <a:solidFill>
                  <a:schemeClr val="tx1">
                    <a:lumMod val="95000"/>
                    <a:lumOff val="5000"/>
                  </a:schemeClr>
                </a:solidFill>
              </a:rPr>
              <a:t>Aa</a:t>
            </a:r>
            <a:r>
              <a:rPr lang="en-US" sz="1400" b="1" dirty="0">
                <a:solidFill>
                  <a:schemeClr val="tx1">
                    <a:lumMod val="95000"/>
                    <a:lumOff val="5000"/>
                  </a:schemeClr>
                </a:solidFill>
              </a:rPr>
              <a:t> </a:t>
            </a:r>
            <a:r>
              <a:rPr lang="ar-IQ" sz="1400" b="1" dirty="0">
                <a:solidFill>
                  <a:schemeClr val="tx1">
                    <a:lumMod val="95000"/>
                    <a:lumOff val="5000"/>
                  </a:schemeClr>
                </a:solidFill>
              </a:rPr>
              <a:t>هو </a:t>
            </a:r>
            <a:r>
              <a:rPr lang="en-US" sz="1400" b="1" dirty="0">
                <a:solidFill>
                  <a:schemeClr val="tx1">
                    <a:lumMod val="95000"/>
                    <a:lumOff val="5000"/>
                  </a:schemeClr>
                </a:solidFill>
              </a:rPr>
              <a:t>N1 ، </a:t>
            </a:r>
            <a:r>
              <a:rPr lang="ar-IQ" sz="1400" b="1" dirty="0">
                <a:solidFill>
                  <a:schemeClr val="tx1">
                    <a:lumMod val="95000"/>
                    <a:lumOff val="5000"/>
                  </a:schemeClr>
                </a:solidFill>
              </a:rPr>
              <a:t>فاذا رمزنا لنسبة التركيب الوراثي </a:t>
            </a:r>
            <a:r>
              <a:rPr lang="en-US" sz="1400" b="1" dirty="0">
                <a:solidFill>
                  <a:schemeClr val="tx1">
                    <a:lumMod val="95000"/>
                    <a:lumOff val="5000"/>
                  </a:schemeClr>
                </a:solidFill>
              </a:rPr>
              <a:t>AA </a:t>
            </a:r>
            <a:r>
              <a:rPr lang="ar-IQ" sz="1400" b="1" dirty="0">
                <a:solidFill>
                  <a:schemeClr val="tx1">
                    <a:lumMod val="95000"/>
                    <a:lumOff val="5000"/>
                  </a:schemeClr>
                </a:solidFill>
              </a:rPr>
              <a:t>بـ </a:t>
            </a:r>
            <a:r>
              <a:rPr lang="en-US" sz="1400" b="1" dirty="0">
                <a:solidFill>
                  <a:schemeClr val="tx1">
                    <a:lumMod val="95000"/>
                    <a:lumOff val="5000"/>
                  </a:schemeClr>
                </a:solidFill>
              </a:rPr>
              <a:t>D </a:t>
            </a:r>
            <a:r>
              <a:rPr lang="ar-IQ" sz="1400" b="1" dirty="0">
                <a:solidFill>
                  <a:schemeClr val="tx1">
                    <a:lumMod val="95000"/>
                    <a:lumOff val="5000"/>
                  </a:schemeClr>
                </a:solidFill>
              </a:rPr>
              <a:t>فانه : ( =</a:t>
            </a:r>
            <a:r>
              <a:rPr lang="en-US" sz="1400" b="1" dirty="0">
                <a:solidFill>
                  <a:schemeClr val="tx1">
                    <a:lumMod val="95000"/>
                    <a:lumOff val="5000"/>
                  </a:schemeClr>
                </a:solidFill>
              </a:rPr>
              <a:t>D) </a:t>
            </a:r>
            <a:r>
              <a:rPr lang="ar-IQ" sz="1400" b="1" dirty="0">
                <a:solidFill>
                  <a:schemeClr val="tx1">
                    <a:lumMod val="95000"/>
                    <a:lumOff val="5000"/>
                  </a:schemeClr>
                </a:solidFill>
              </a:rPr>
              <a:t>ولنسبة التركيب الوراثي </a:t>
            </a:r>
            <a:r>
              <a:rPr lang="en-US" sz="1400" b="1" dirty="0" err="1">
                <a:solidFill>
                  <a:schemeClr val="tx1">
                    <a:lumMod val="95000"/>
                    <a:lumOff val="5000"/>
                  </a:schemeClr>
                </a:solidFill>
              </a:rPr>
              <a:t>Aa</a:t>
            </a:r>
            <a:r>
              <a:rPr lang="en-US" sz="1400" b="1" dirty="0">
                <a:solidFill>
                  <a:schemeClr val="tx1">
                    <a:lumMod val="95000"/>
                    <a:lumOff val="5000"/>
                  </a:schemeClr>
                </a:solidFill>
              </a:rPr>
              <a:t> </a:t>
            </a:r>
            <a:r>
              <a:rPr lang="ar-IQ" sz="1400" b="1" dirty="0">
                <a:solidFill>
                  <a:schemeClr val="tx1">
                    <a:lumMod val="95000"/>
                    <a:lumOff val="5000"/>
                  </a:schemeClr>
                </a:solidFill>
              </a:rPr>
              <a:t>بـ </a:t>
            </a:r>
            <a:r>
              <a:rPr lang="en-US" sz="1400" b="1" dirty="0">
                <a:solidFill>
                  <a:schemeClr val="tx1">
                    <a:lumMod val="95000"/>
                    <a:lumOff val="5000"/>
                  </a:schemeClr>
                </a:solidFill>
              </a:rPr>
              <a:t>H </a:t>
            </a:r>
            <a:r>
              <a:rPr lang="ar-IQ" sz="1400" b="1" dirty="0">
                <a:solidFill>
                  <a:schemeClr val="tx1">
                    <a:lumMod val="95000"/>
                    <a:lumOff val="5000"/>
                  </a:schemeClr>
                </a:solidFill>
              </a:rPr>
              <a:t>اي ان :   (  ) ولنسبة التركيب الوراثي </a:t>
            </a:r>
            <a:r>
              <a:rPr lang="en-US" sz="1400" b="1" dirty="0" err="1">
                <a:solidFill>
                  <a:schemeClr val="tx1">
                    <a:lumMod val="95000"/>
                    <a:lumOff val="5000"/>
                  </a:schemeClr>
                </a:solidFill>
              </a:rPr>
              <a:t>aa</a:t>
            </a:r>
            <a:r>
              <a:rPr lang="en-US" sz="1400" b="1" dirty="0">
                <a:solidFill>
                  <a:schemeClr val="tx1">
                    <a:lumMod val="95000"/>
                    <a:lumOff val="5000"/>
                  </a:schemeClr>
                </a:solidFill>
              </a:rPr>
              <a:t> </a:t>
            </a:r>
            <a:r>
              <a:rPr lang="ar-IQ" sz="1400" b="1" dirty="0">
                <a:solidFill>
                  <a:schemeClr val="tx1">
                    <a:lumMod val="95000"/>
                    <a:lumOff val="5000"/>
                  </a:schemeClr>
                </a:solidFill>
              </a:rPr>
              <a:t>بـ </a:t>
            </a:r>
            <a:r>
              <a:rPr lang="en-US" sz="1400" b="1" dirty="0">
                <a:solidFill>
                  <a:schemeClr val="tx1">
                    <a:lumMod val="95000"/>
                    <a:lumOff val="5000"/>
                  </a:schemeClr>
                </a:solidFill>
              </a:rPr>
              <a:t>R </a:t>
            </a:r>
            <a:r>
              <a:rPr lang="ar-IQ" sz="1400" b="1" dirty="0">
                <a:solidFill>
                  <a:schemeClr val="tx1">
                    <a:lumMod val="95000"/>
                    <a:lumOff val="5000"/>
                  </a:schemeClr>
                </a:solidFill>
              </a:rPr>
              <a:t>فان  :    (  ) .</a:t>
            </a:r>
          </a:p>
          <a:p>
            <a:pPr algn="r"/>
            <a:r>
              <a:rPr lang="ar-IQ" sz="1400" b="1" dirty="0">
                <a:solidFill>
                  <a:schemeClr val="tx1">
                    <a:lumMod val="95000"/>
                    <a:lumOff val="5000"/>
                  </a:schemeClr>
                </a:solidFill>
              </a:rPr>
              <a:t>لذا يمكن كتابة العشيرة هذه وكما </a:t>
            </a:r>
            <a:r>
              <a:rPr lang="ar-IQ" sz="1400" b="1" dirty="0" err="1">
                <a:solidFill>
                  <a:schemeClr val="tx1">
                    <a:lumMod val="95000"/>
                    <a:lumOff val="5000"/>
                  </a:schemeClr>
                </a:solidFill>
              </a:rPr>
              <a:t>ياتي</a:t>
            </a:r>
            <a:r>
              <a:rPr lang="ar-IQ" sz="1400" b="1" dirty="0">
                <a:solidFill>
                  <a:schemeClr val="tx1">
                    <a:lumMod val="95000"/>
                    <a:lumOff val="5000"/>
                  </a:schemeClr>
                </a:solidFill>
              </a:rPr>
              <a:t> : </a:t>
            </a:r>
          </a:p>
          <a:p>
            <a:pPr algn="r"/>
            <a:r>
              <a:rPr lang="ar-IQ" sz="1400" b="1" dirty="0">
                <a:solidFill>
                  <a:schemeClr val="tx1">
                    <a:lumMod val="95000"/>
                    <a:lumOff val="5000"/>
                  </a:schemeClr>
                </a:solidFill>
              </a:rPr>
              <a:t>المجموع      </a:t>
            </a:r>
            <a:r>
              <a:rPr lang="en-US" sz="1400" b="1" dirty="0" err="1">
                <a:solidFill>
                  <a:schemeClr val="tx1">
                    <a:lumMod val="95000"/>
                    <a:lumOff val="5000"/>
                  </a:schemeClr>
                </a:solidFill>
              </a:rPr>
              <a:t>aa</a:t>
            </a:r>
            <a:r>
              <a:rPr lang="en-US" sz="1400" b="1" dirty="0">
                <a:solidFill>
                  <a:schemeClr val="tx1">
                    <a:lumMod val="95000"/>
                    <a:lumOff val="5000"/>
                  </a:schemeClr>
                </a:solidFill>
              </a:rPr>
              <a:t>     </a:t>
            </a:r>
            <a:r>
              <a:rPr lang="en-US" sz="1400" b="1" dirty="0" err="1">
                <a:solidFill>
                  <a:schemeClr val="tx1">
                    <a:lumMod val="95000"/>
                    <a:lumOff val="5000"/>
                  </a:schemeClr>
                </a:solidFill>
              </a:rPr>
              <a:t>Aa</a:t>
            </a:r>
            <a:r>
              <a:rPr lang="en-US" sz="1400" b="1" dirty="0">
                <a:solidFill>
                  <a:schemeClr val="tx1">
                    <a:lumMod val="95000"/>
                    <a:lumOff val="5000"/>
                  </a:schemeClr>
                </a:solidFill>
              </a:rPr>
              <a:t>     AA      </a:t>
            </a:r>
            <a:r>
              <a:rPr lang="ar-IQ" sz="1400" b="1" dirty="0">
                <a:solidFill>
                  <a:schemeClr val="tx1">
                    <a:lumMod val="95000"/>
                    <a:lumOff val="5000"/>
                  </a:schemeClr>
                </a:solidFill>
              </a:rPr>
              <a:t>انواع التراكيب الوراثية </a:t>
            </a:r>
          </a:p>
          <a:p>
            <a:pPr algn="r"/>
            <a:r>
              <a:rPr lang="ar-IQ" sz="1400" b="1" dirty="0">
                <a:solidFill>
                  <a:schemeClr val="tx1">
                    <a:lumMod val="95000"/>
                    <a:lumOff val="5000"/>
                  </a:schemeClr>
                </a:solidFill>
              </a:rPr>
              <a:t>   </a:t>
            </a:r>
            <a:r>
              <a:rPr lang="en-US" sz="1400" b="1" dirty="0">
                <a:solidFill>
                  <a:schemeClr val="tx1">
                    <a:lumMod val="95000"/>
                    <a:lumOff val="5000"/>
                  </a:schemeClr>
                </a:solidFill>
              </a:rPr>
              <a:t>N          N0     N1    N2     </a:t>
            </a:r>
            <a:r>
              <a:rPr lang="ar-IQ" sz="1400" b="1" dirty="0">
                <a:solidFill>
                  <a:schemeClr val="tx1">
                    <a:lumMod val="95000"/>
                    <a:lumOff val="5000"/>
                  </a:schemeClr>
                </a:solidFill>
              </a:rPr>
              <a:t>عدد افراد التراكيب الوراثية </a:t>
            </a:r>
          </a:p>
          <a:p>
            <a:pPr algn="r"/>
            <a:r>
              <a:rPr lang="ar-IQ" sz="1400" b="1" dirty="0">
                <a:solidFill>
                  <a:schemeClr val="tx1">
                    <a:lumMod val="95000"/>
                    <a:lumOff val="5000"/>
                  </a:schemeClr>
                </a:solidFill>
              </a:rPr>
              <a:t>  1            </a:t>
            </a:r>
            <a:r>
              <a:rPr lang="en-US" sz="1400" b="1" dirty="0">
                <a:solidFill>
                  <a:schemeClr val="tx1">
                    <a:lumMod val="95000"/>
                    <a:lumOff val="5000"/>
                  </a:schemeClr>
                </a:solidFill>
              </a:rPr>
              <a:t>R       H       D      </a:t>
            </a:r>
            <a:r>
              <a:rPr lang="ar-IQ" sz="1400" b="1" dirty="0">
                <a:solidFill>
                  <a:schemeClr val="tx1">
                    <a:lumMod val="95000"/>
                    <a:lumOff val="5000"/>
                  </a:schemeClr>
                </a:solidFill>
              </a:rPr>
              <a:t>نسبة التراكيب الوراثية </a:t>
            </a:r>
          </a:p>
          <a:p>
            <a:pPr algn="r"/>
            <a:r>
              <a:rPr lang="ar-IQ" sz="1400" b="1" dirty="0">
                <a:solidFill>
                  <a:schemeClr val="tx1">
                    <a:lumMod val="95000"/>
                    <a:lumOff val="5000"/>
                  </a:schemeClr>
                </a:solidFill>
              </a:rPr>
              <a:t>نرمز لتكرار الجين  </a:t>
            </a:r>
            <a:r>
              <a:rPr lang="en-US" sz="1400" b="1" dirty="0">
                <a:solidFill>
                  <a:schemeClr val="tx1">
                    <a:lumMod val="95000"/>
                    <a:lumOff val="5000"/>
                  </a:schemeClr>
                </a:solidFill>
              </a:rPr>
              <a:t>A </a:t>
            </a:r>
            <a:r>
              <a:rPr lang="ar-IQ" sz="1400" b="1" dirty="0">
                <a:solidFill>
                  <a:schemeClr val="tx1">
                    <a:lumMod val="95000"/>
                    <a:lumOff val="5000"/>
                  </a:schemeClr>
                </a:solidFill>
              </a:rPr>
              <a:t>بالرمز </a:t>
            </a:r>
            <a:r>
              <a:rPr lang="en-US" sz="1400" b="1" dirty="0">
                <a:solidFill>
                  <a:schemeClr val="tx1">
                    <a:lumMod val="95000"/>
                    <a:lumOff val="5000"/>
                  </a:schemeClr>
                </a:solidFill>
              </a:rPr>
              <a:t>P   </a:t>
            </a:r>
            <a:r>
              <a:rPr lang="ar-IQ" sz="1400" b="1" dirty="0">
                <a:solidFill>
                  <a:schemeClr val="tx1">
                    <a:lumMod val="95000"/>
                    <a:lumOff val="5000"/>
                  </a:schemeClr>
                </a:solidFill>
              </a:rPr>
              <a:t>اي </a:t>
            </a:r>
            <a:r>
              <a:rPr lang="en-US" sz="1400" b="1" dirty="0">
                <a:solidFill>
                  <a:schemeClr val="tx1">
                    <a:lumMod val="95000"/>
                    <a:lumOff val="5000"/>
                  </a:schemeClr>
                </a:solidFill>
              </a:rPr>
              <a:t>P=f(A) </a:t>
            </a:r>
          </a:p>
        </p:txBody>
      </p:sp>
    </p:spTree>
    <p:extLst>
      <p:ext uri="{BB962C8B-B14F-4D97-AF65-F5344CB8AC3E}">
        <p14:creationId xmlns:p14="http://schemas.microsoft.com/office/powerpoint/2010/main" val="2440373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640"/>
            <a:ext cx="8229600" cy="6624736"/>
          </a:xfrm>
        </p:spPr>
        <p:txBody>
          <a:bodyPr>
            <a:normAutofit fontScale="90000"/>
          </a:bodyPr>
          <a:lstStyle/>
          <a:p>
            <a:pPr algn="r"/>
            <a:r>
              <a:rPr lang="ar-IQ" sz="1400" b="1" dirty="0"/>
              <a:t>علما ان:  </a:t>
            </a:r>
            <a:br>
              <a:rPr lang="ar-IQ" sz="1400" b="1" dirty="0"/>
            </a:br>
            <a:r>
              <a:rPr lang="ar-IQ" sz="1400" b="1" dirty="0"/>
              <a:t>                                                      </a:t>
            </a:r>
            <a:r>
              <a:rPr lang="en-US" sz="1400" b="1" dirty="0"/>
              <a:t>p + q = 1 </a:t>
            </a:r>
            <a:br>
              <a:rPr lang="en-US" sz="1400" b="1" dirty="0"/>
            </a:br>
            <a:r>
              <a:rPr lang="ar-IQ" sz="1400" b="1" dirty="0"/>
              <a:t>فتكرار اي جين </a:t>
            </a:r>
            <a:r>
              <a:rPr lang="ar-IQ" sz="1400" b="1" dirty="0" err="1"/>
              <a:t>ماهو</a:t>
            </a:r>
            <a:r>
              <a:rPr lang="ar-IQ" sz="1400" b="1" dirty="0"/>
              <a:t> الا نسبة تكرار او وجود ذلك الجين في العشيرة : </a:t>
            </a:r>
            <a:br>
              <a:rPr lang="ar-IQ" sz="1400" b="1" dirty="0"/>
            </a:br>
            <a:r>
              <a:rPr lang="ar-IQ" sz="1400" b="1" dirty="0"/>
              <a:t>تكرار الجين</a:t>
            </a:r>
            <a:r>
              <a:rPr lang="en-US" sz="1400" b="1" dirty="0"/>
              <a:t>A  =  </a:t>
            </a:r>
            <a:br>
              <a:rPr lang="en-US" sz="1400" b="1" dirty="0"/>
            </a:br>
            <a:r>
              <a:rPr lang="ar-IQ" sz="1400" b="1" dirty="0"/>
              <a:t>اي ان :   </a:t>
            </a:r>
            <a:r>
              <a:rPr lang="en-US" sz="1400" b="1" dirty="0"/>
              <a:t>P  =   f(A)= D  + </a:t>
            </a:r>
            <a:br>
              <a:rPr lang="en-US" sz="1400" b="1" dirty="0"/>
            </a:br>
            <a:r>
              <a:rPr lang="ar-IQ" sz="1400" b="1" dirty="0"/>
              <a:t>اي : تكرار الجين </a:t>
            </a:r>
            <a:r>
              <a:rPr lang="en-US" sz="1400" b="1" dirty="0"/>
              <a:t>A = </a:t>
            </a:r>
            <a:r>
              <a:rPr lang="ar-IQ" sz="1400" b="1" dirty="0"/>
              <a:t>نسبة الافراد السائدة الاصلية +نصف نسبة الافراد الخليطة.</a:t>
            </a:r>
            <a:br>
              <a:rPr lang="ar-IQ" sz="1400" b="1" dirty="0"/>
            </a:br>
            <a:r>
              <a:rPr lang="ar-IQ" sz="1400" b="1" dirty="0"/>
              <a:t>وان : - </a:t>
            </a:r>
            <a:br>
              <a:rPr lang="ar-IQ" sz="1400" b="1" dirty="0"/>
            </a:br>
            <a:r>
              <a:rPr lang="ar-IQ" sz="1400" b="1" dirty="0"/>
              <a:t>وايضا بالنسبة لتكرار الجين </a:t>
            </a:r>
            <a:r>
              <a:rPr lang="en-US" sz="1400" b="1" dirty="0"/>
              <a:t>a = </a:t>
            </a:r>
            <a:r>
              <a:rPr lang="ar-IQ" sz="1400" b="1" dirty="0"/>
              <a:t>نسبة الافراد المتنحية الاصلية + نصف نسبة الافراد الخليطة. اي ان :-</a:t>
            </a:r>
            <a:br>
              <a:rPr lang="ar-IQ" sz="1400" b="1" dirty="0"/>
            </a:br>
            <a:r>
              <a:rPr lang="en-US" sz="1400" b="1" dirty="0"/>
              <a:t>H+R    p = f(a) = </a:t>
            </a:r>
            <a:br>
              <a:rPr lang="en-US" sz="1400" b="1" dirty="0"/>
            </a:br>
            <a:r>
              <a:rPr lang="ar-IQ" sz="1400" b="1" dirty="0"/>
              <a:t>وان :- </a:t>
            </a:r>
            <a:br>
              <a:rPr lang="ar-IQ" sz="1400" b="1" dirty="0"/>
            </a:br>
            <a:r>
              <a:rPr lang="ar-IQ" sz="1400" b="1" dirty="0"/>
              <a:t>   </a:t>
            </a:r>
            <a:r>
              <a:rPr lang="en-US" sz="1400" b="1" dirty="0"/>
              <a:t>P = f(a) =</a:t>
            </a:r>
            <a:br>
              <a:rPr lang="en-US" sz="1400" b="1" dirty="0"/>
            </a:br>
            <a:r>
              <a:rPr lang="ar-IQ" sz="1400" b="1" dirty="0"/>
              <a:t>وعليه فان التكرار الجيني </a:t>
            </a:r>
            <a:r>
              <a:rPr lang="ar-IQ" sz="1400" b="1" dirty="0" err="1"/>
              <a:t>لاي</a:t>
            </a:r>
            <a:r>
              <a:rPr lang="ar-IQ" sz="1400" b="1" dirty="0"/>
              <a:t> جين يتراوح بين الصفر والواحد .</a:t>
            </a:r>
            <a:br>
              <a:rPr lang="ar-IQ" sz="1400" b="1" dirty="0"/>
            </a:br>
            <a:r>
              <a:rPr lang="ar-IQ" sz="1400" b="1" dirty="0"/>
              <a:t>        0    ≤    </a:t>
            </a:r>
            <a:r>
              <a:rPr lang="en-US" sz="1400" b="1" dirty="0"/>
              <a:t>P  ≤   1 </a:t>
            </a:r>
            <a:r>
              <a:rPr lang="ar-IQ" sz="1400" b="1" dirty="0" smtClean="0"/>
              <a:t/>
            </a:r>
            <a:br>
              <a:rPr lang="ar-IQ" sz="1400" b="1" dirty="0" smtClean="0"/>
            </a:br>
            <a:r>
              <a:rPr lang="en-US" sz="1400" b="1" dirty="0"/>
              <a:t/>
            </a:r>
            <a:br>
              <a:rPr lang="en-US" sz="1400" b="1" dirty="0"/>
            </a:br>
            <a:r>
              <a:rPr lang="ar-IQ" sz="1400" b="1" dirty="0"/>
              <a:t>فإذا كانت نسبة الجين نادرة فأن قيمته تكون قريبة من الصفر اما اذا كان الجين موجود بكثرة في العشيرة فأن القيمة تكون قريبة من الواحد . </a:t>
            </a:r>
            <a:br>
              <a:rPr lang="ar-IQ" sz="1400" b="1" dirty="0"/>
            </a:br>
            <a:r>
              <a:rPr lang="ar-IQ" sz="1400" b="1" dirty="0"/>
              <a:t>مثال :ـ احسب تكرار الجينين  (</a:t>
            </a:r>
            <a:r>
              <a:rPr lang="en-US" sz="1400" b="1" dirty="0"/>
              <a:t>A) </a:t>
            </a:r>
            <a:r>
              <a:rPr lang="ar-IQ" sz="1400" b="1" dirty="0"/>
              <a:t>و (</a:t>
            </a:r>
            <a:r>
              <a:rPr lang="en-US" sz="1400" b="1" dirty="0"/>
              <a:t>a) </a:t>
            </a:r>
            <a:r>
              <a:rPr lang="ar-IQ" sz="1400" b="1" dirty="0"/>
              <a:t>في العشيرة التالية : </a:t>
            </a:r>
            <a:br>
              <a:rPr lang="ar-IQ" sz="1400" b="1" dirty="0"/>
            </a:br>
            <a:r>
              <a:rPr lang="en-US" sz="1400" b="1" dirty="0"/>
              <a:t>AA                </a:t>
            </a:r>
            <a:r>
              <a:rPr lang="en-US" sz="1400" b="1" dirty="0" err="1"/>
              <a:t>Aa</a:t>
            </a:r>
            <a:r>
              <a:rPr lang="en-US" sz="1400" b="1" dirty="0"/>
              <a:t>                 </a:t>
            </a:r>
            <a:r>
              <a:rPr lang="en-US" sz="1400" b="1" dirty="0" err="1"/>
              <a:t>aa</a:t>
            </a:r>
            <a:r>
              <a:rPr lang="en-US" sz="1400" b="1" dirty="0"/>
              <a:t>                                         </a:t>
            </a:r>
            <a:br>
              <a:rPr lang="en-US" sz="1400" b="1" dirty="0"/>
            </a:br>
            <a:r>
              <a:rPr lang="en-US" sz="1400" b="1" dirty="0"/>
              <a:t>634                282                                                   363    </a:t>
            </a:r>
            <a:br>
              <a:rPr lang="en-US" sz="1400" b="1" dirty="0"/>
            </a:br>
            <a:r>
              <a:rPr lang="en-US" sz="1400" b="1" dirty="0"/>
              <a:t>N2                  N1                   N0                                              </a:t>
            </a:r>
            <a:br>
              <a:rPr lang="en-US" sz="1400" b="1" dirty="0"/>
            </a:br>
            <a:r>
              <a:rPr lang="ar-IQ" sz="1400" b="1" dirty="0"/>
              <a:t>الحل :ـ </a:t>
            </a:r>
            <a:br>
              <a:rPr lang="ar-IQ" sz="1400" b="1" dirty="0"/>
            </a:br>
            <a:r>
              <a:rPr lang="ar-IQ" sz="1400" b="1" dirty="0"/>
              <a:t>ان عدد افراد هذه العشيرة هو : </a:t>
            </a:r>
            <a:br>
              <a:rPr lang="ar-IQ" sz="1400" b="1" dirty="0"/>
            </a:br>
            <a:r>
              <a:rPr lang="ar-IQ" sz="1400" b="1" dirty="0"/>
              <a:t>363 + 634 + 282 = 1279→</a:t>
            </a:r>
            <a:r>
              <a:rPr lang="en-US" sz="1400" b="1" dirty="0"/>
              <a:t>N                                                                                                                    </a:t>
            </a:r>
            <a:br>
              <a:rPr lang="en-US" sz="1400" b="1" dirty="0"/>
            </a:br>
            <a:r>
              <a:rPr lang="en-US" sz="1400" b="1" dirty="0"/>
              <a:t> </a:t>
            </a:r>
            <a:r>
              <a:rPr lang="ar-IQ" sz="1400" b="1" dirty="0"/>
              <a:t>وبما ان التراكيب الوراثية اعطيت على شكل اعداد فان :</a:t>
            </a:r>
            <a:br>
              <a:rPr lang="ar-IQ" sz="1400" b="1" dirty="0"/>
            </a:br>
            <a:r>
              <a:rPr lang="en-US" sz="1400" b="1" dirty="0"/>
              <a:t>P = F(A) =  </a:t>
            </a:r>
            <a:br>
              <a:rPr lang="en-US" sz="1400" b="1" dirty="0"/>
            </a:br>
            <a:r>
              <a:rPr lang="en-US" sz="1400" b="1" dirty="0"/>
              <a:t>                                                                                                   0.53 =      =</a:t>
            </a:r>
            <a:br>
              <a:rPr lang="en-US" sz="1400" b="1" dirty="0"/>
            </a:br>
            <a:r>
              <a:rPr lang="en-US" sz="1400" b="1" dirty="0"/>
              <a:t>q = f(a) = 1 – p = 1 - 0.53 = 0.47</a:t>
            </a:r>
            <a:br>
              <a:rPr lang="en-US" sz="1400" b="1" dirty="0"/>
            </a:br>
            <a:r>
              <a:rPr lang="ar-IQ" sz="1400" b="1" dirty="0"/>
              <a:t>مثال : احسب </a:t>
            </a:r>
            <a:r>
              <a:rPr lang="ar-IQ" sz="1400" b="1" dirty="0" err="1"/>
              <a:t>تكرارالجينين</a:t>
            </a:r>
            <a:r>
              <a:rPr lang="ar-IQ" sz="1400" b="1" dirty="0"/>
              <a:t> </a:t>
            </a:r>
            <a:r>
              <a:rPr lang="en-US" sz="1400" b="1" dirty="0"/>
              <a:t>A </a:t>
            </a:r>
            <a:r>
              <a:rPr lang="ar-IQ" sz="1400" b="1" dirty="0"/>
              <a:t>و</a:t>
            </a:r>
            <a:r>
              <a:rPr lang="en-US" sz="1400" b="1" dirty="0"/>
              <a:t>a </a:t>
            </a:r>
            <a:r>
              <a:rPr lang="ar-IQ" sz="1400" b="1" dirty="0"/>
              <a:t>في عشيرة تتكون من :</a:t>
            </a:r>
            <a:br>
              <a:rPr lang="ar-IQ" sz="1400" b="1" dirty="0"/>
            </a:br>
            <a:r>
              <a:rPr lang="ar-IQ" sz="1400" b="1" dirty="0"/>
              <a:t>%36 من الافراد هي افراد سائدة اصلية(</a:t>
            </a:r>
            <a:r>
              <a:rPr lang="en-US" sz="1400" b="1" dirty="0"/>
              <a:t>AA)</a:t>
            </a:r>
            <a:br>
              <a:rPr lang="en-US" sz="1400" b="1" dirty="0"/>
            </a:br>
            <a:r>
              <a:rPr lang="en-US" sz="1400" b="1" dirty="0"/>
              <a:t>%48 </a:t>
            </a:r>
            <a:r>
              <a:rPr lang="ar-IQ" sz="1400" b="1" dirty="0"/>
              <a:t>من الافراد هي افراد خليطة (</a:t>
            </a:r>
            <a:r>
              <a:rPr lang="en-US" sz="1400" b="1" dirty="0" err="1"/>
              <a:t>Aa</a:t>
            </a:r>
            <a:r>
              <a:rPr lang="en-US" sz="1400" b="1" dirty="0"/>
              <a:t>) </a:t>
            </a:r>
            <a:br>
              <a:rPr lang="en-US" sz="1400" b="1" dirty="0"/>
            </a:br>
            <a:r>
              <a:rPr lang="en-US" sz="1400" b="1" dirty="0"/>
              <a:t>%16 </a:t>
            </a:r>
            <a:r>
              <a:rPr lang="ar-IQ" sz="1400" b="1" dirty="0"/>
              <a:t>من الافراد هي افراد </a:t>
            </a:r>
            <a:r>
              <a:rPr lang="ar-IQ" sz="1400" b="1" dirty="0" err="1"/>
              <a:t>منتحية</a:t>
            </a:r>
            <a:r>
              <a:rPr lang="ar-IQ" sz="1400" b="1" dirty="0"/>
              <a:t> (</a:t>
            </a:r>
            <a:r>
              <a:rPr lang="en-US" sz="1400" b="1" dirty="0" err="1"/>
              <a:t>aa</a:t>
            </a:r>
            <a:r>
              <a:rPr lang="en-US" sz="1400" b="1" dirty="0"/>
              <a:t>) </a:t>
            </a:r>
            <a:br>
              <a:rPr lang="en-US" sz="1400" b="1" dirty="0"/>
            </a:br>
            <a:r>
              <a:rPr lang="ar-IQ" sz="1400" b="1" dirty="0"/>
              <a:t>اي ان :    </a:t>
            </a:r>
            <a:br>
              <a:rPr lang="ar-IQ" sz="1400" b="1" dirty="0"/>
            </a:br>
            <a:r>
              <a:rPr lang="ar-IQ" sz="1400" b="1" dirty="0"/>
              <a:t> </a:t>
            </a:r>
            <a:r>
              <a:rPr lang="en-US" sz="1400" b="1" dirty="0" err="1"/>
              <a:t>aa</a:t>
            </a:r>
            <a:r>
              <a:rPr lang="en-US" sz="1400" b="1" dirty="0"/>
              <a:t>        </a:t>
            </a:r>
            <a:r>
              <a:rPr lang="en-US" sz="1400" b="1" dirty="0" err="1"/>
              <a:t>Aa</a:t>
            </a:r>
            <a:r>
              <a:rPr lang="en-US" sz="1400" b="1" dirty="0"/>
              <a:t>             AA </a:t>
            </a:r>
            <a:br>
              <a:rPr lang="en-US" sz="1400" b="1" dirty="0"/>
            </a:br>
            <a:r>
              <a:rPr lang="en-US" sz="1400" b="1" dirty="0"/>
              <a:t>0.16	480.	      360. </a:t>
            </a:r>
            <a:br>
              <a:rPr lang="en-US" sz="1400" b="1" dirty="0"/>
            </a:br>
            <a:endParaRPr lang="ar-IQ" sz="1400" b="1" dirty="0"/>
          </a:p>
        </p:txBody>
      </p:sp>
    </p:spTree>
    <p:extLst>
      <p:ext uri="{BB962C8B-B14F-4D97-AF65-F5344CB8AC3E}">
        <p14:creationId xmlns:p14="http://schemas.microsoft.com/office/powerpoint/2010/main" val="3992445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8229600" cy="7056784"/>
          </a:xfrm>
        </p:spPr>
        <p:txBody>
          <a:bodyPr>
            <a:noAutofit/>
          </a:bodyPr>
          <a:lstStyle/>
          <a:p>
            <a:pPr algn="r"/>
            <a:r>
              <a:rPr lang="ar-IQ" sz="1400" b="1" dirty="0"/>
              <a:t>الحل :ـ بما ان العشيرة اعطيت على شكل نسب فأن : </a:t>
            </a:r>
            <a:br>
              <a:rPr lang="ar-IQ" sz="1400" b="1" dirty="0"/>
            </a:br>
            <a:r>
              <a:rPr lang="en-US" sz="1400" b="1" dirty="0"/>
              <a:t>P= F(A)= D+  </a:t>
            </a:r>
            <a:br>
              <a:rPr lang="en-US" sz="1400" b="1" dirty="0"/>
            </a:br>
            <a:r>
              <a:rPr lang="en-US" sz="1400" b="1" dirty="0"/>
              <a:t>    6 .0 =  (480.)      36 0. = </a:t>
            </a:r>
            <a:br>
              <a:rPr lang="en-US" sz="1400" b="1" dirty="0"/>
            </a:br>
            <a:r>
              <a:rPr lang="en-US" sz="1400" b="1" dirty="0"/>
              <a:t>P  = f(a) =  1-p = 1 - 0.6 = 0.4 </a:t>
            </a:r>
            <a:br>
              <a:rPr lang="en-US" sz="1400" b="1" dirty="0"/>
            </a:br>
            <a:r>
              <a:rPr lang="ar-IQ" sz="1400" b="1" dirty="0"/>
              <a:t>التزاوج العشوائي </a:t>
            </a:r>
            <a:r>
              <a:rPr lang="en-US" sz="1400" b="1" dirty="0"/>
              <a:t>Random  Mating  or </a:t>
            </a:r>
            <a:r>
              <a:rPr lang="en-US" sz="1400" b="1" dirty="0" err="1"/>
              <a:t>Panmixia</a:t>
            </a:r>
            <a:r>
              <a:rPr lang="en-US" sz="1400" b="1" dirty="0"/>
              <a:t>  </a:t>
            </a:r>
            <a:br>
              <a:rPr lang="en-US" sz="1400" b="1" dirty="0"/>
            </a:br>
            <a:r>
              <a:rPr lang="ar-IQ" sz="1400" b="1" dirty="0"/>
              <a:t>ويقصد بالتزاوج العشوائي بأن اي ذكر في العشيرة لديه نفس الفرصة كأي ذكر اخر لتلقيح اي انثى في العشيرة وعادة يكتب التوزيع </a:t>
            </a:r>
            <a:r>
              <a:rPr lang="ar-IQ" sz="1400" b="1" dirty="0" err="1"/>
              <a:t>الكميتي</a:t>
            </a:r>
            <a:r>
              <a:rPr lang="ar-IQ" sz="1400" b="1" dirty="0"/>
              <a:t> (</a:t>
            </a:r>
            <a:r>
              <a:rPr lang="en-US" sz="1400" b="1" dirty="0" err="1"/>
              <a:t>Gametic</a:t>
            </a:r>
            <a:r>
              <a:rPr lang="en-US" sz="1400" b="1" dirty="0"/>
              <a:t>   Array ) </a:t>
            </a:r>
            <a:r>
              <a:rPr lang="ar-IQ" sz="1400" b="1" dirty="0"/>
              <a:t>بالشكل (</a:t>
            </a:r>
            <a:r>
              <a:rPr lang="en-US" sz="1400" b="1" dirty="0" err="1"/>
              <a:t>PA+qa</a:t>
            </a:r>
            <a:r>
              <a:rPr lang="en-US" sz="1400" b="1" dirty="0"/>
              <a:t>) </a:t>
            </a:r>
            <a:r>
              <a:rPr lang="ar-IQ" sz="1400" b="1" dirty="0"/>
              <a:t>وان اتحاد </a:t>
            </a:r>
            <a:r>
              <a:rPr lang="ar-IQ" sz="1400" b="1" dirty="0" err="1"/>
              <a:t>الكمياتات</a:t>
            </a:r>
            <a:r>
              <a:rPr lang="ar-IQ" sz="1400" b="1" dirty="0"/>
              <a:t> العشوائي في العشيرة وتوزيعها </a:t>
            </a:r>
            <a:r>
              <a:rPr lang="ar-IQ" sz="1400" b="1" dirty="0" err="1"/>
              <a:t>الزايكوتي</a:t>
            </a:r>
            <a:r>
              <a:rPr lang="ar-IQ" sz="1400" b="1" dirty="0"/>
              <a:t> في الجيل الثاني يكون على الشكل التالي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قانون </a:t>
            </a:r>
            <a:r>
              <a:rPr lang="ar-IQ" sz="1400" b="1" dirty="0"/>
              <a:t>هاردي ـ </a:t>
            </a:r>
            <a:r>
              <a:rPr lang="ar-IQ" sz="1400" b="1" dirty="0" err="1"/>
              <a:t>واينبرك</a:t>
            </a:r>
            <a:r>
              <a:rPr lang="ar-IQ" sz="1400" b="1" dirty="0"/>
              <a:t> : </a:t>
            </a:r>
            <a:r>
              <a:rPr lang="en-US" sz="1400" b="1" dirty="0"/>
              <a:t>The Hardy – Weinberg  Law  </a:t>
            </a:r>
            <a:br>
              <a:rPr lang="en-US" sz="1400" b="1" dirty="0"/>
            </a:br>
            <a:r>
              <a:rPr lang="en-US" sz="1400" b="1" dirty="0"/>
              <a:t>       </a:t>
            </a:r>
            <a:r>
              <a:rPr lang="ar-IQ" sz="1400" b="1" dirty="0"/>
              <a:t>في سنة 1908 توصل كل من العالمين الانكليزي </a:t>
            </a:r>
            <a:r>
              <a:rPr lang="en-US" sz="1400" b="1" dirty="0"/>
              <a:t>G.H. Hardy   </a:t>
            </a:r>
            <a:r>
              <a:rPr lang="ar-IQ" sz="1400" b="1" dirty="0" err="1"/>
              <a:t>المختصص</a:t>
            </a:r>
            <a:r>
              <a:rPr lang="ar-IQ" sz="1400" b="1" dirty="0"/>
              <a:t> بالرياضيات والعالم الالماني </a:t>
            </a:r>
            <a:r>
              <a:rPr lang="en-US" sz="1400" b="1" dirty="0"/>
              <a:t>W. Weinberg  </a:t>
            </a:r>
            <a:r>
              <a:rPr lang="ar-IQ" sz="1400" b="1" dirty="0"/>
              <a:t>المتخصص بالفيزياء كل على حدة الى القاعدة او القانون التالي : (في العشيرة الكبيرة المتزاوجة </a:t>
            </a:r>
            <a:r>
              <a:rPr lang="ar-IQ" sz="1400" b="1" dirty="0" err="1"/>
              <a:t>عشوائاً</a:t>
            </a:r>
            <a:r>
              <a:rPr lang="ar-IQ" sz="1400" b="1" dirty="0"/>
              <a:t> وفي غياب القوى التي تغير من تكرار الجين (الانتخاب والطفرات والهجرة) فأن </a:t>
            </a:r>
            <a:r>
              <a:rPr lang="ar-IQ" sz="1400" b="1" dirty="0" err="1"/>
              <a:t>التكرارالجين</a:t>
            </a:r>
            <a:r>
              <a:rPr lang="ar-IQ" sz="1400" b="1" dirty="0"/>
              <a:t> وتكرار التراكيب الوراثية في العشيرة يبقيان ثابتين من جيل الى اخر) ويطلق على هذه العشيرة بأنها في حالة توازن  .</a:t>
            </a:r>
            <a:r>
              <a:rPr lang="en-US" sz="1400" b="1" dirty="0"/>
              <a:t>Equilibrium </a:t>
            </a:r>
            <a:br>
              <a:rPr lang="en-US" sz="1400" b="1" dirty="0"/>
            </a:br>
            <a:r>
              <a:rPr lang="en-US" sz="1400" b="1" dirty="0"/>
              <a:t>       </a:t>
            </a:r>
            <a:r>
              <a:rPr lang="ar-IQ" sz="1400" b="1" dirty="0"/>
              <a:t>ان هذا القانون يعتبر الاساس الذي يبنى عليه علم وراثة العشائر ولقد توصل الى هذه النتيجة كل من يول </a:t>
            </a:r>
            <a:r>
              <a:rPr lang="en-US" sz="1400" b="1" dirty="0"/>
              <a:t>Yule </a:t>
            </a:r>
            <a:r>
              <a:rPr lang="ar-IQ" sz="1400" b="1" dirty="0"/>
              <a:t>في سنة 1902 وبيرسون </a:t>
            </a:r>
            <a:r>
              <a:rPr lang="en-US" sz="1400" b="1" dirty="0" err="1"/>
              <a:t>Percon</a:t>
            </a:r>
            <a:r>
              <a:rPr lang="en-US" sz="1400" b="1" dirty="0"/>
              <a:t>  </a:t>
            </a:r>
            <a:r>
              <a:rPr lang="ar-IQ" sz="1400" b="1" dirty="0"/>
              <a:t>في سنة 1904 في حالة خاصة وهي </a:t>
            </a:r>
            <a:r>
              <a:rPr lang="en-US" sz="1400" b="1" dirty="0"/>
              <a:t>P = q = 0.5 </a:t>
            </a:r>
            <a:r>
              <a:rPr lang="ar-IQ" sz="1400" b="1" dirty="0"/>
              <a:t>كما توصل الى نفس النتيجة العالم كاسل </a:t>
            </a:r>
            <a:r>
              <a:rPr lang="en-US" sz="1400" b="1" dirty="0"/>
              <a:t>Castle </a:t>
            </a:r>
            <a:r>
              <a:rPr lang="ar-IQ" sz="1400" b="1" dirty="0"/>
              <a:t>في سنة 1903 لقيم اخرى لكل من </a:t>
            </a:r>
            <a:r>
              <a:rPr lang="en-US" sz="1400" b="1" dirty="0"/>
              <a:t>p </a:t>
            </a:r>
            <a:r>
              <a:rPr lang="ar-IQ" sz="1400" b="1" dirty="0"/>
              <a:t>و </a:t>
            </a:r>
            <a:r>
              <a:rPr lang="en-US" sz="1400" b="1" dirty="0"/>
              <a:t>q . </a:t>
            </a:r>
            <a:r>
              <a:rPr lang="ar-IQ" sz="1400" b="1" dirty="0"/>
              <a:t>ولكن العالمين هاردي-  </a:t>
            </a:r>
            <a:r>
              <a:rPr lang="ar-IQ" sz="1400" b="1" dirty="0" err="1"/>
              <a:t>واينبرك</a:t>
            </a:r>
            <a:r>
              <a:rPr lang="ar-IQ" sz="1400" b="1" dirty="0"/>
              <a:t> توصلا الى هذه النتيجة بصورة عامة لأي قيمة لـ</a:t>
            </a:r>
            <a:r>
              <a:rPr lang="en-US" sz="1400" b="1" dirty="0"/>
              <a:t>p  </a:t>
            </a:r>
            <a:r>
              <a:rPr lang="ar-IQ" sz="1400" b="1" dirty="0"/>
              <a:t>و </a:t>
            </a:r>
            <a:r>
              <a:rPr lang="en-US" sz="1400" b="1" dirty="0"/>
              <a:t>q </a:t>
            </a:r>
            <a:r>
              <a:rPr lang="ar-IQ" sz="1400" b="1" dirty="0"/>
              <a:t>ولذلك سمي هذا القانون </a:t>
            </a:r>
            <a:r>
              <a:rPr lang="ar-IQ" sz="1400" b="1" dirty="0" err="1"/>
              <a:t>بأسيمهما</a:t>
            </a:r>
            <a:r>
              <a:rPr lang="ar-IQ" sz="1400" b="1" dirty="0"/>
              <a:t> .</a:t>
            </a:r>
            <a:br>
              <a:rPr lang="ar-IQ" sz="1400" b="1" dirty="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endParaRPr lang="ar-IQ" sz="14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741" y="2060848"/>
            <a:ext cx="6826250"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6764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0"/>
            <a:ext cx="8640960" cy="6525344"/>
          </a:xfrm>
        </p:spPr>
        <p:txBody>
          <a:bodyPr>
            <a:normAutofit fontScale="90000"/>
          </a:bodyPr>
          <a:lstStyle/>
          <a:p>
            <a:pPr algn="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smtClean="0"/>
              <a:t>ان </a:t>
            </a:r>
            <a:r>
              <a:rPr lang="ar-IQ" sz="1400" b="1" dirty="0"/>
              <a:t>التركيب الوراثي </a:t>
            </a:r>
            <a:r>
              <a:rPr lang="ar-IQ" sz="1400" b="1" dirty="0" err="1"/>
              <a:t>للافراد</a:t>
            </a:r>
            <a:r>
              <a:rPr lang="ar-IQ" sz="1400" b="1" dirty="0"/>
              <a:t> في العشيرة الكبيرة والتي تتزاوج عشوائياً مع </a:t>
            </a:r>
            <a:r>
              <a:rPr lang="ar-IQ" sz="1400" b="1" dirty="0" err="1"/>
              <a:t>تكرارتها</a:t>
            </a:r>
            <a:r>
              <a:rPr lang="ar-IQ" sz="1400" b="1" dirty="0"/>
              <a:t> هي كالاتي :    </a:t>
            </a:r>
            <a:br>
              <a:rPr lang="ar-IQ" sz="1400" b="1" dirty="0"/>
            </a:br>
            <a:r>
              <a:rPr lang="ar-IQ" sz="1400" b="1" dirty="0" err="1"/>
              <a:t>فأذا</a:t>
            </a:r>
            <a:r>
              <a:rPr lang="ar-IQ" sz="1400" b="1" dirty="0"/>
              <a:t> تزاوجت الافراد تزاوجاً عشوائياً فأننا نحصل على تكرار  التزاوج </a:t>
            </a:r>
            <a:r>
              <a:rPr lang="en-US" sz="1400" b="1" dirty="0"/>
              <a:t>Mating </a:t>
            </a:r>
            <a:r>
              <a:rPr lang="en-US" sz="1400" b="1" dirty="0" err="1"/>
              <a:t>Frequensy</a:t>
            </a:r>
            <a:r>
              <a:rPr lang="en-US" sz="1400" b="1" dirty="0"/>
              <a:t> </a:t>
            </a:r>
            <a:r>
              <a:rPr lang="ar-IQ" sz="1400" b="1" dirty="0"/>
              <a:t>الاتي :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a:r>
            <a:br>
              <a:rPr lang="ar-IQ" sz="1400" b="1" dirty="0"/>
            </a:br>
            <a:r>
              <a:rPr lang="ar-IQ" sz="1400" b="1" dirty="0"/>
              <a:t>ان التزاوج العشوائي اعلاه بين جميع الافراد في العشيرة مع نسبة او تكرار الابناء الناتجة .</a:t>
            </a:r>
            <a:br>
              <a:rPr lang="ar-IQ" sz="1400" b="1" dirty="0"/>
            </a:br>
            <a:r>
              <a:rPr lang="ar-IQ" sz="1400" b="1" dirty="0"/>
              <a:t>ومن هنا نرى :</a:t>
            </a:r>
            <a:br>
              <a:rPr lang="ar-IQ" sz="1400" b="1" dirty="0"/>
            </a:br>
            <a:r>
              <a:rPr lang="ar-IQ" sz="1400" b="1" dirty="0"/>
              <a:t>أ - ان التكرار الجيني في جيل الاباء  كان :              ,   </a:t>
            </a:r>
            <a:r>
              <a:rPr lang="en-US" sz="1400" b="1" dirty="0"/>
              <a:t>f(a) =q f(A)=P</a:t>
            </a:r>
            <a:br>
              <a:rPr lang="en-US" sz="1400" b="1" dirty="0"/>
            </a:br>
            <a:r>
              <a:rPr lang="en-US" sz="1400" b="1" dirty="0"/>
              <a:t>                                                   </a:t>
            </a:r>
            <a:r>
              <a:rPr lang="en-US" sz="1400" b="1" dirty="0" err="1"/>
              <a:t>P</a:t>
            </a:r>
            <a:r>
              <a:rPr lang="en-US" sz="1400" b="1" dirty="0"/>
              <a:t> + q  =1     </a:t>
            </a:r>
            <a:br>
              <a:rPr lang="en-US" sz="1400" b="1" dirty="0"/>
            </a:br>
            <a:r>
              <a:rPr lang="en-US" sz="1400" b="1" dirty="0"/>
              <a:t> </a:t>
            </a:r>
            <a:r>
              <a:rPr lang="ar-IQ" sz="1400" b="1" dirty="0"/>
              <a:t>وان التكرار في جيل الابناء هو :     </a:t>
            </a:r>
            <a:br>
              <a:rPr lang="ar-IQ" sz="1400" b="1" dirty="0"/>
            </a:br>
            <a:r>
              <a:rPr lang="ar-IQ" sz="1400" b="1" dirty="0"/>
              <a:t>                                        </a:t>
            </a:r>
            <a:br>
              <a:rPr lang="ar-IQ" sz="1400" b="1" dirty="0"/>
            </a:br>
            <a:r>
              <a:rPr lang="ar-IQ" sz="1400" b="1" dirty="0"/>
              <a:t>اي ان </a:t>
            </a:r>
            <a:r>
              <a:rPr lang="ar-IQ" sz="1400" b="1" dirty="0" err="1"/>
              <a:t>تكرارالجين</a:t>
            </a:r>
            <a:r>
              <a:rPr lang="ar-IQ" sz="1400" b="1" dirty="0"/>
              <a:t> في جيل الاباء هو نفسه في جيل الابناء .</a:t>
            </a:r>
            <a:br>
              <a:rPr lang="ar-IQ" sz="1400" b="1" dirty="0"/>
            </a:br>
            <a:r>
              <a:rPr lang="ar-IQ" sz="1400" b="1" dirty="0"/>
              <a:t>ب ـ ان تكرار التراكيب الوراثية في جيل الاباء كان :ــ </a:t>
            </a:r>
            <a:br>
              <a:rPr lang="ar-IQ" sz="1400" b="1" dirty="0"/>
            </a:br>
            <a:r>
              <a:rPr lang="en-US" sz="1400" b="1" dirty="0"/>
              <a:t>AA             </a:t>
            </a:r>
            <a:r>
              <a:rPr lang="en-US" sz="1400" b="1" dirty="0" err="1"/>
              <a:t>Aa</a:t>
            </a:r>
            <a:r>
              <a:rPr lang="en-US" sz="1400" b="1" dirty="0"/>
              <a:t>            </a:t>
            </a:r>
            <a:r>
              <a:rPr lang="en-US" sz="1400" b="1" dirty="0" err="1"/>
              <a:t>aa</a:t>
            </a:r>
            <a:r>
              <a:rPr lang="en-US" sz="1400" b="1" dirty="0"/>
              <a:t>        </a:t>
            </a:r>
            <a:br>
              <a:rPr lang="en-US" sz="1400" b="1" dirty="0"/>
            </a:br>
            <a:r>
              <a:rPr lang="en-US" sz="1400" b="1" dirty="0"/>
              <a:t>      P2                2Pq             q2 </a:t>
            </a:r>
            <a:br>
              <a:rPr lang="en-US" sz="1400" b="1" dirty="0"/>
            </a:br>
            <a:r>
              <a:rPr lang="ar-IQ" sz="1400" b="1" dirty="0"/>
              <a:t>وان تكرار التراكيب الوراثية في جيل الاباء هي : </a:t>
            </a:r>
            <a:br>
              <a:rPr lang="ar-IQ" sz="1400" b="1" dirty="0"/>
            </a:br>
            <a:r>
              <a:rPr lang="en-US" sz="1400" b="1" dirty="0"/>
              <a:t>f(AA) = P4  + 2P3q + p2q2  = p2 (p2+2pq+q2)  = p2                                                          </a:t>
            </a:r>
            <a:br>
              <a:rPr lang="en-US" sz="1400" b="1" dirty="0"/>
            </a:br>
            <a:r>
              <a:rPr lang="en-US" sz="1400" b="1" dirty="0"/>
              <a:t>f (</a:t>
            </a:r>
            <a:r>
              <a:rPr lang="en-US" sz="1400" b="1" dirty="0" err="1"/>
              <a:t>Aa</a:t>
            </a:r>
            <a:r>
              <a:rPr lang="en-US" sz="1400" b="1" dirty="0"/>
              <a:t>)  = 2P3q + 2p2q2 + 2 p2q2 + 2pq3                                                        </a:t>
            </a:r>
            <a:br>
              <a:rPr lang="en-US" sz="1400" b="1" dirty="0"/>
            </a:br>
            <a:r>
              <a:rPr lang="en-US" sz="1400" b="1" dirty="0"/>
              <a:t>= 2pq (p2 + 2pq + q2) = 2pq                                                            	</a:t>
            </a:r>
            <a:br>
              <a:rPr lang="en-US" sz="1400" b="1" dirty="0"/>
            </a:br>
            <a:r>
              <a:rPr lang="en-US" sz="1400" b="1" dirty="0"/>
              <a:t>f(</a:t>
            </a:r>
            <a:r>
              <a:rPr lang="en-US" sz="1400" b="1" dirty="0" err="1"/>
              <a:t>aa</a:t>
            </a:r>
            <a:r>
              <a:rPr lang="en-US" sz="1400" b="1" dirty="0"/>
              <a:t>) = p2 q2 + 2pq3 + q4 = q2 (p2 + 2pq + q2) = q2                                                           </a:t>
            </a:r>
            <a:br>
              <a:rPr lang="en-US" sz="1400" b="1" dirty="0"/>
            </a:br>
            <a:r>
              <a:rPr lang="ar-IQ" sz="1400" b="1" dirty="0"/>
              <a:t>ومن هنا نرى ان تكرار التراكيب الوراثية من جيل الاباء هي مساوية تماماً </a:t>
            </a:r>
            <a:r>
              <a:rPr lang="ar-IQ" sz="1400" b="1" dirty="0" err="1"/>
              <a:t>انظيرتهما</a:t>
            </a:r>
            <a:r>
              <a:rPr lang="ar-IQ" sz="1400" b="1" dirty="0"/>
              <a:t> من جيل الاباء ايضاً .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endParaRPr lang="ar-IQ" sz="14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1196752"/>
            <a:ext cx="4379218"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7891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7344816"/>
          </a:xfrm>
        </p:spPr>
        <p:txBody>
          <a:bodyPr>
            <a:normAutofit fontScale="90000"/>
          </a:bodyPr>
          <a:lstStyle/>
          <a:p>
            <a:pPr algn="r"/>
            <a:r>
              <a:rPr lang="ar-IQ" sz="1400" b="1" dirty="0"/>
              <a:t>ونتيجة لهذا نرى ان : </a:t>
            </a:r>
            <a:br>
              <a:rPr lang="ar-IQ" sz="1400" b="1" dirty="0"/>
            </a:br>
            <a:r>
              <a:rPr lang="ar-IQ" sz="1400" b="1" dirty="0"/>
              <a:t>1ـ العشيرة المتزنة يكون تكرار تراكيبها الوراثية في اي جيل هو : </a:t>
            </a:r>
            <a:br>
              <a:rPr lang="ar-IQ" sz="1400" b="1" dirty="0"/>
            </a:br>
            <a:r>
              <a:rPr lang="ar-IQ" sz="1400" b="1" dirty="0"/>
              <a:t>                     </a:t>
            </a:r>
            <a:r>
              <a:rPr lang="en-US" sz="1400" b="1" dirty="0" err="1"/>
              <a:t>Aa</a:t>
            </a:r>
            <a:r>
              <a:rPr lang="en-US" sz="1400" b="1" dirty="0"/>
              <a:t>    AA                   </a:t>
            </a:r>
            <a:r>
              <a:rPr lang="en-US" sz="1400" b="1" dirty="0" err="1"/>
              <a:t>Aa</a:t>
            </a:r>
            <a:r>
              <a:rPr lang="en-US" sz="1400" b="1" dirty="0"/>
              <a:t/>
            </a:r>
            <a:br>
              <a:rPr lang="en-US" sz="1400" b="1" dirty="0"/>
            </a:br>
            <a:r>
              <a:rPr lang="en-US" sz="1400" b="1" dirty="0"/>
              <a:t>D=p2              H=2pq                R=q2</a:t>
            </a:r>
            <a:br>
              <a:rPr lang="en-US" sz="1400" b="1" dirty="0"/>
            </a:br>
            <a:r>
              <a:rPr lang="ar-IQ" sz="1400" b="1" dirty="0"/>
              <a:t>وعليه فللتعرف عما اذا كانت العشيرة او التوزيع </a:t>
            </a:r>
            <a:r>
              <a:rPr lang="ar-IQ" sz="1400" b="1" dirty="0" err="1"/>
              <a:t>الزايكوتي</a:t>
            </a:r>
            <a:r>
              <a:rPr lang="ar-IQ" sz="1400" b="1" dirty="0"/>
              <a:t> او نسب التراكيب الوراثية او التكرار الجيني في حالة اتزان (اتزان هاردي ـ </a:t>
            </a:r>
            <a:r>
              <a:rPr lang="ar-IQ" sz="1400" b="1" dirty="0" err="1"/>
              <a:t>واينربزك</a:t>
            </a:r>
            <a:r>
              <a:rPr lang="ar-IQ" sz="1400" b="1" dirty="0"/>
              <a:t>) ام لا فأنه يقارن نسبة الافراد الخليطة (</a:t>
            </a:r>
            <a:r>
              <a:rPr lang="en-US" sz="1400" b="1" dirty="0" err="1"/>
              <a:t>Aa</a:t>
            </a:r>
            <a:r>
              <a:rPr lang="en-US" sz="1400" b="1" dirty="0"/>
              <a:t>) </a:t>
            </a:r>
            <a:r>
              <a:rPr lang="ar-IQ" sz="1400" b="1" dirty="0"/>
              <a:t>اي (</a:t>
            </a:r>
            <a:r>
              <a:rPr lang="en-US" sz="1400" b="1" dirty="0"/>
              <a:t>H) </a:t>
            </a:r>
            <a:r>
              <a:rPr lang="ar-IQ" sz="1400" b="1" dirty="0"/>
              <a:t>بالقيمة 2</a:t>
            </a:r>
            <a:r>
              <a:rPr lang="en-US" sz="1400" b="1" dirty="0" err="1"/>
              <a:t>pq</a:t>
            </a:r>
            <a:r>
              <a:rPr lang="en-US" sz="1400" b="1" dirty="0"/>
              <a:t> </a:t>
            </a:r>
            <a:r>
              <a:rPr lang="ar-IQ" sz="1400" b="1" dirty="0"/>
              <a:t>المحسوبة من العشيرة </a:t>
            </a:r>
            <a:r>
              <a:rPr lang="ar-IQ" sz="1400" b="1" dirty="0" err="1"/>
              <a:t>فأذا</a:t>
            </a:r>
            <a:r>
              <a:rPr lang="ar-IQ" sz="1400" b="1" dirty="0"/>
              <a:t> كانت : </a:t>
            </a:r>
            <a:br>
              <a:rPr lang="ar-IQ" sz="1400" b="1" dirty="0"/>
            </a:br>
            <a:r>
              <a:rPr lang="ar-IQ" sz="1400" b="1" dirty="0"/>
              <a:t>*اذا كانت التراكيب الوراثية على هيئة نسب 2</a:t>
            </a:r>
            <a:r>
              <a:rPr lang="en-US" sz="1400" b="1" dirty="0" err="1"/>
              <a:t>pq</a:t>
            </a:r>
            <a:r>
              <a:rPr lang="en-US" sz="1400" b="1" dirty="0"/>
              <a:t> H = </a:t>
            </a:r>
            <a:br>
              <a:rPr lang="en-US" sz="1400" b="1" dirty="0"/>
            </a:br>
            <a:r>
              <a:rPr lang="en-US" sz="1400" b="1" dirty="0"/>
              <a:t>* </a:t>
            </a:r>
            <a:r>
              <a:rPr lang="ar-IQ" sz="1400" b="1" dirty="0"/>
              <a:t>اذا كانت التراكيب الوراثية على هيئة اعداد (</a:t>
            </a:r>
            <a:r>
              <a:rPr lang="en-US" sz="1400" b="1" dirty="0"/>
              <a:t>N0) (N2)  4=  2(N1) </a:t>
            </a:r>
            <a:br>
              <a:rPr lang="en-US" sz="1400" b="1" dirty="0"/>
            </a:br>
            <a:r>
              <a:rPr lang="en-US" sz="1400" b="1" dirty="0"/>
              <a:t>*</a:t>
            </a:r>
            <a:r>
              <a:rPr lang="ar-IQ" sz="1400" b="1" dirty="0"/>
              <a:t>اذا توفر هذه الشروط فأن العشيرة تكون متزنة . </a:t>
            </a:r>
            <a:br>
              <a:rPr lang="ar-IQ" sz="1400" b="1" dirty="0"/>
            </a:br>
            <a:r>
              <a:rPr lang="ar-IQ" sz="1400" b="1" dirty="0"/>
              <a:t>2ـ ان تكرار التراكيب الوراثية للعشائر غير متزنة تصل الى حالة الاتزان بعد جيل واحد فقط من التزاوج العشوائي بغض النظر عن تكرار التراكيب الوراثية في الاباء . </a:t>
            </a:r>
            <a:br>
              <a:rPr lang="ar-IQ" sz="1400" b="1" dirty="0"/>
            </a:br>
            <a:r>
              <a:rPr lang="ar-IQ" sz="1400" b="1" dirty="0"/>
              <a:t>امثلة :ـ </a:t>
            </a:r>
            <a:br>
              <a:rPr lang="ar-IQ" sz="1400" b="1" dirty="0"/>
            </a:br>
            <a:r>
              <a:rPr lang="ar-IQ" sz="1400" b="1" dirty="0"/>
              <a:t>مثال :ـ اي من العشائر التالية في حالة اتزان ؟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a:t/>
            </a:r>
            <a:br>
              <a:rPr lang="ar-IQ" sz="1400" b="1" dirty="0"/>
            </a:br>
            <a:r>
              <a:rPr lang="ar-IQ" sz="1400" b="1" dirty="0"/>
              <a:t/>
            </a:r>
            <a:br>
              <a:rPr lang="ar-IQ" sz="1400" b="1" dirty="0"/>
            </a:br>
            <a:r>
              <a:rPr lang="ar-IQ" sz="1400" b="1" dirty="0"/>
              <a:t>الحل :ـ </a:t>
            </a:r>
            <a:br>
              <a:rPr lang="ar-IQ" sz="1400" b="1" dirty="0"/>
            </a:br>
            <a:r>
              <a:rPr lang="ar-IQ" sz="1400" b="1" dirty="0"/>
              <a:t>العشيرة ــــ :ـ بما ان التراكيب الوراثية اعطيت على هيئة نسب لذلك فان العشيرة تكون متزنة اذا كانت : </a:t>
            </a:r>
            <a:br>
              <a:rPr lang="ar-IQ" sz="1400" b="1" dirty="0"/>
            </a:br>
            <a:r>
              <a:rPr lang="en-US" sz="1400" b="1" dirty="0"/>
              <a:t>H=2Pq=0.18                                                                                          </a:t>
            </a:r>
            <a:br>
              <a:rPr lang="en-US" sz="1400" b="1" dirty="0"/>
            </a:br>
            <a:r>
              <a:rPr lang="en-US" sz="1400" b="1" dirty="0"/>
              <a:t>                                                  </a:t>
            </a:r>
            <a:br>
              <a:rPr lang="en-US" sz="1400" b="1" dirty="0"/>
            </a:br>
            <a:r>
              <a:rPr lang="en-US" sz="1400" b="1" dirty="0"/>
              <a:t>                                                                         q = 1 – p = 0.1 </a:t>
            </a:r>
            <a:br>
              <a:rPr lang="en-US" sz="1400" b="1" dirty="0"/>
            </a:br>
            <a:r>
              <a:rPr lang="en-US" sz="1400" b="1" dirty="0"/>
              <a:t>                                                        0.18= (0.1)  2pq = 2(0.9) </a:t>
            </a:r>
            <a:br>
              <a:rPr lang="en-US" sz="1400" b="1" dirty="0"/>
            </a:br>
            <a:r>
              <a:rPr lang="en-US" sz="1400" b="1" dirty="0"/>
              <a:t>                                                                                          H=2Pq    </a:t>
            </a:r>
            <a:br>
              <a:rPr lang="en-US" sz="1400" b="1" dirty="0"/>
            </a:br>
            <a:r>
              <a:rPr lang="ar-IQ" sz="1400" b="1" dirty="0"/>
              <a:t>اذن العشيرة متزنة</a:t>
            </a:r>
            <a:br>
              <a:rPr lang="ar-IQ" sz="1400" b="1" dirty="0"/>
            </a:br>
            <a:r>
              <a:rPr lang="ar-IQ" sz="1400" b="1" dirty="0"/>
              <a:t/>
            </a:r>
            <a:br>
              <a:rPr lang="ar-IQ" sz="1400" b="1" dirty="0"/>
            </a:br>
            <a:r>
              <a:rPr lang="ar-IQ" sz="1400" b="1" dirty="0" smtClean="0"/>
              <a:t/>
            </a:r>
            <a:br>
              <a:rPr lang="ar-IQ" sz="1400" b="1" dirty="0" smtClean="0"/>
            </a:br>
            <a:r>
              <a:rPr lang="ar-IQ" sz="1400" b="1" dirty="0"/>
              <a:t/>
            </a:r>
            <a:br>
              <a:rPr lang="ar-IQ" sz="1400" b="1" dirty="0"/>
            </a:br>
            <a:r>
              <a:rPr lang="ar-IQ" sz="1400" b="1" dirty="0" smtClean="0"/>
              <a:t/>
            </a:r>
            <a:br>
              <a:rPr lang="ar-IQ" sz="1400" b="1" dirty="0" smtClean="0"/>
            </a:br>
            <a:endParaRPr lang="ar-IQ" sz="14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996952"/>
            <a:ext cx="327660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3092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94722"/>
          </a:xfrm>
        </p:spPr>
        <p:txBody>
          <a:bodyPr>
            <a:normAutofit/>
          </a:bodyPr>
          <a:lstStyle/>
          <a:p>
            <a:pPr algn="r"/>
            <a:r>
              <a:rPr lang="ar-IQ" sz="1400" b="1" dirty="0" err="1"/>
              <a:t>العشيرةالثانية</a:t>
            </a:r>
            <a:r>
              <a:rPr lang="ar-IQ" sz="1400" b="1" dirty="0"/>
              <a:t> :ــ بما ان التراكيب الوراثية اعطيت على هيئة اعداد فأن العشيرة متزنة اذا كان :ـ </a:t>
            </a:r>
            <a:br>
              <a:rPr lang="ar-IQ" sz="1400" b="1" dirty="0"/>
            </a:br>
            <a:r>
              <a:rPr lang="ar-IQ" sz="1400" b="1" dirty="0"/>
              <a:t>                                                                                                     (</a:t>
            </a:r>
            <a:r>
              <a:rPr lang="en-US" sz="1400" b="1" dirty="0"/>
              <a:t>N0)(N2) 4 = 2 (N1) </a:t>
            </a:r>
            <a:br>
              <a:rPr lang="en-US" sz="1400" b="1" dirty="0"/>
            </a:br>
            <a:r>
              <a:rPr lang="en-US" sz="1400" b="1" dirty="0"/>
              <a:t>                                                      401956 =   2(634)= 2 (N1) </a:t>
            </a:r>
            <a:br>
              <a:rPr lang="en-US" sz="1400" b="1" dirty="0"/>
            </a:br>
            <a:r>
              <a:rPr lang="en-US" sz="1400" b="1" dirty="0"/>
              <a:t>                                         409464= (282) (363) 4= (N0)(N2) 4 </a:t>
            </a:r>
            <a:br>
              <a:rPr lang="en-US" sz="1400" b="1" dirty="0"/>
            </a:br>
            <a:r>
              <a:rPr lang="ar-IQ" sz="1400" b="1" dirty="0"/>
              <a:t>اذن العشيرة غير متزنة </a:t>
            </a:r>
            <a:r>
              <a:rPr lang="ar-IQ" sz="1400" b="1" dirty="0" err="1"/>
              <a:t>لانه</a:t>
            </a:r>
            <a:r>
              <a:rPr lang="ar-IQ" sz="1400" b="1" dirty="0"/>
              <a:t>:                        (</a:t>
            </a:r>
            <a:r>
              <a:rPr lang="en-US" sz="1400" b="1" dirty="0"/>
              <a:t>N0)(N2) 4 ≠ 2 (N1) </a:t>
            </a:r>
            <a:br>
              <a:rPr lang="en-US" sz="1400" b="1" dirty="0"/>
            </a:br>
            <a:r>
              <a:rPr lang="en-US" sz="1400" b="1" dirty="0"/>
              <a:t/>
            </a:r>
            <a:br>
              <a:rPr lang="en-US" sz="1400" b="1" dirty="0"/>
            </a:br>
            <a:r>
              <a:rPr lang="en-US" sz="1400" b="1" dirty="0"/>
              <a:t/>
            </a:r>
            <a:br>
              <a:rPr lang="en-US" sz="1400" b="1" dirty="0"/>
            </a:br>
            <a:r>
              <a:rPr lang="ar-IQ" sz="1400" b="1" dirty="0"/>
              <a:t>العشيرة الثالثة : </a:t>
            </a:r>
            <a:br>
              <a:rPr lang="ar-IQ" sz="1400" b="1" dirty="0"/>
            </a:br>
            <a:r>
              <a:rPr lang="ar-IQ" sz="1400" b="1" dirty="0"/>
              <a:t>1296                                                                                         = 2 (</a:t>
            </a:r>
            <a:r>
              <a:rPr lang="en-US" sz="1400" b="1" dirty="0"/>
              <a:t>N1) </a:t>
            </a:r>
            <a:br>
              <a:rPr lang="en-US" sz="1400" b="1" dirty="0"/>
            </a:br>
            <a:r>
              <a:rPr lang="en-US" sz="1400" b="1" dirty="0"/>
              <a:t>                                                   1936= (22) (22)   4= (N0)(2N) 4 </a:t>
            </a:r>
            <a:br>
              <a:rPr lang="en-US" sz="1400" b="1" dirty="0"/>
            </a:br>
            <a:r>
              <a:rPr lang="en-US" sz="1400" b="1" dirty="0"/>
              <a:t>                                                                          (N0)(2N) 4   ≠ 2 (N1)      </a:t>
            </a:r>
            <a:br>
              <a:rPr lang="en-US" sz="1400" b="1" dirty="0"/>
            </a:br>
            <a:r>
              <a:rPr lang="en-US" sz="1400" b="1" dirty="0"/>
              <a:t>   </a:t>
            </a:r>
            <a:r>
              <a:rPr lang="ar-IQ" sz="1400" b="1" dirty="0"/>
              <a:t>اذن العشيرة غير متزنة .</a:t>
            </a:r>
            <a:br>
              <a:rPr lang="ar-IQ" sz="1400" b="1" dirty="0"/>
            </a:br>
            <a:r>
              <a:rPr lang="ar-IQ" sz="1400" b="1" dirty="0"/>
              <a:t>مثال 2 :ـ احسب تكرار التراكيب الوراثية </a:t>
            </a:r>
            <a:r>
              <a:rPr lang="ar-IQ" sz="1400" b="1" dirty="0" err="1"/>
              <a:t>لافراد</a:t>
            </a:r>
            <a:r>
              <a:rPr lang="ar-IQ" sz="1400" b="1" dirty="0"/>
              <a:t> العشيرة التالية (التي تتزاوج عشوائياً) بعد ثلاثة اجيال : </a:t>
            </a:r>
            <a:br>
              <a:rPr lang="ar-IQ" sz="1400" b="1" dirty="0"/>
            </a:br>
            <a:r>
              <a:rPr lang="ar-IQ" sz="1400" b="1" dirty="0"/>
              <a:t> الحل :  </a:t>
            </a:r>
            <a:br>
              <a:rPr lang="ar-IQ" sz="1400" b="1" dirty="0"/>
            </a:br>
            <a:r>
              <a:rPr lang="en-US" sz="1400" b="1" dirty="0"/>
              <a:t>AA           </a:t>
            </a:r>
            <a:r>
              <a:rPr lang="en-US" sz="1400" b="1" dirty="0" err="1"/>
              <a:t>Aa</a:t>
            </a:r>
            <a:r>
              <a:rPr lang="en-US" sz="1400" b="1" dirty="0"/>
              <a:t>        </a:t>
            </a:r>
            <a:r>
              <a:rPr lang="en-US" sz="1400" b="1" dirty="0" err="1"/>
              <a:t>aa</a:t>
            </a:r>
            <a:r>
              <a:rPr lang="en-US" sz="1400" b="1" dirty="0"/>
              <a:t>     </a:t>
            </a:r>
            <a:br>
              <a:rPr lang="en-US" sz="1400" b="1" dirty="0"/>
            </a:br>
            <a:r>
              <a:rPr lang="en-US" sz="1400" b="1" dirty="0"/>
              <a:t>0.7o       0.20       o.10</a:t>
            </a:r>
            <a:br>
              <a:rPr lang="en-US" sz="1400" b="1" dirty="0"/>
            </a:br>
            <a:r>
              <a:rPr lang="en-US" sz="1400" b="1" dirty="0"/>
              <a:t> </a:t>
            </a:r>
            <a:br>
              <a:rPr lang="en-US" sz="1400" b="1" dirty="0"/>
            </a:br>
            <a:r>
              <a:rPr lang="en-US" sz="1400" b="1" dirty="0"/>
              <a:t>  = 1 – p  =   0.20 q </a:t>
            </a:r>
            <a:br>
              <a:rPr lang="en-US" sz="1400" b="1" dirty="0"/>
            </a:br>
            <a:r>
              <a:rPr lang="en-US" sz="1400" b="1" dirty="0"/>
              <a:t>2 q p = 2 (0.8) (0.2)  = 0.32  </a:t>
            </a:r>
            <a:br>
              <a:rPr lang="en-US" sz="1400" b="1" dirty="0"/>
            </a:br>
            <a:r>
              <a:rPr lang="en-US" sz="1400" b="1" dirty="0"/>
              <a:t/>
            </a:r>
            <a:br>
              <a:rPr lang="en-US" sz="1400" b="1" dirty="0"/>
            </a:br>
            <a:r>
              <a:rPr lang="ar-IQ" sz="1400" b="1" dirty="0"/>
              <a:t>وعليه فان:</a:t>
            </a:r>
            <a:br>
              <a:rPr lang="ar-IQ" sz="1400" b="1" dirty="0"/>
            </a:br>
            <a:r>
              <a:rPr lang="en-US" sz="1400" b="1" dirty="0"/>
              <a:t>H(0.20) ≠2pq(0.32)</a:t>
            </a:r>
            <a:br>
              <a:rPr lang="en-US" sz="1400" b="1" dirty="0"/>
            </a:br>
            <a:r>
              <a:rPr lang="en-US" sz="1400" b="1" dirty="0"/>
              <a:t/>
            </a:r>
            <a:br>
              <a:rPr lang="en-US" sz="1400" b="1" dirty="0"/>
            </a:br>
            <a:r>
              <a:rPr lang="ar-IQ" sz="1400" b="1" dirty="0"/>
              <a:t>لذا فأن العشيرة غير متزنة، ان تكرار التراكيب الوراثية </a:t>
            </a:r>
            <a:r>
              <a:rPr lang="ar-IQ" sz="1400" b="1" dirty="0" err="1"/>
              <a:t>لافراد</a:t>
            </a:r>
            <a:r>
              <a:rPr lang="ar-IQ" sz="1400" b="1" dirty="0"/>
              <a:t> هذه العشيرة ستكون متزنة بعد جيل واحد فقط من التزاوج العشوائي وسوف تبقى هكذا بدون </a:t>
            </a:r>
            <a:r>
              <a:rPr lang="ar-IQ" sz="1400" b="1" dirty="0" err="1"/>
              <a:t>تغييرخلال</a:t>
            </a:r>
            <a:r>
              <a:rPr lang="ar-IQ" sz="1400" b="1" dirty="0"/>
              <a:t> الاجيال الاول والثاني والثالث........ الخ على النحو التالي :</a:t>
            </a:r>
            <a:br>
              <a:rPr lang="ar-IQ" sz="1400" b="1" dirty="0"/>
            </a:br>
            <a:r>
              <a:rPr lang="en-US" sz="1400" b="1" dirty="0"/>
              <a:t>G1 =   G2 =  G3          AA                    </a:t>
            </a:r>
            <a:r>
              <a:rPr lang="en-US" sz="1400" b="1" dirty="0" err="1"/>
              <a:t>Aa</a:t>
            </a:r>
            <a:r>
              <a:rPr lang="en-US" sz="1400" b="1" dirty="0"/>
              <a:t>                     </a:t>
            </a:r>
            <a:r>
              <a:rPr lang="en-US" sz="1400" b="1" dirty="0" err="1"/>
              <a:t>aa</a:t>
            </a:r>
            <a:r>
              <a:rPr lang="en-US" sz="1400" b="1" dirty="0"/>
              <a:t>                                        </a:t>
            </a:r>
            <a:br>
              <a:rPr lang="en-US" sz="1400" b="1" dirty="0"/>
            </a:br>
            <a:r>
              <a:rPr lang="en-US" sz="1400" b="1" dirty="0"/>
              <a:t> p2=0.64          2pq =0.32          p</a:t>
            </a:r>
            <a:r>
              <a:rPr lang="en-US" sz="800" b="1" dirty="0"/>
              <a:t>2</a:t>
            </a:r>
            <a:r>
              <a:rPr lang="en-US" sz="1400" b="1" dirty="0"/>
              <a:t>0.04 </a:t>
            </a:r>
            <a:endParaRPr lang="ar-IQ" sz="1400" b="1" dirty="0"/>
          </a:p>
        </p:txBody>
      </p:sp>
    </p:spTree>
    <p:extLst>
      <p:ext uri="{BB962C8B-B14F-4D97-AF65-F5344CB8AC3E}">
        <p14:creationId xmlns:p14="http://schemas.microsoft.com/office/powerpoint/2010/main" val="2251924822"/>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374</Words>
  <Application>Microsoft Office PowerPoint</Application>
  <PresentationFormat>عرض على الشاشة (3:4)‏</PresentationFormat>
  <Paragraphs>20</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سمة Office</vt:lpstr>
      <vt:lpstr>وراثة العشائر      Population  Genetics</vt:lpstr>
      <vt:lpstr>علما ان:                                                         p + q = 1  فتكرار اي جين ماهو الا نسبة تكرار او وجود ذلك الجين في العشيرة :  تكرار الجينA  =   اي ان :   P  =   f(A)= D  +  اي : تكرار الجين A = نسبة الافراد السائدة الاصلية +نصف نسبة الافراد الخليطة. وان : -  وايضا بالنسبة لتكرار الجين a = نسبة الافراد المتنحية الاصلية + نصف نسبة الافراد الخليطة. اي ان :- H+R    p = f(a) =  وان :-     P = f(a) = وعليه فان التكرار الجيني لاي جين يتراوح بين الصفر والواحد .         0    ≤    P  ≤   1   فإذا كانت نسبة الجين نادرة فأن قيمته تكون قريبة من الصفر اما اذا كان الجين موجود بكثرة في العشيرة فأن القيمة تكون قريبة من الواحد .  مثال :ـ احسب تكرار الجينين  (A) و (a) في العشيرة التالية :  AA                Aa                 aa                                          634                282                                                   363     N2                  N1                   N0                                               الحل :ـ  ان عدد افراد هذه العشيرة هو :  363 + 634 + 282 = 1279→N                                                                                                                      وبما ان التراكيب الوراثية اعطيت على شكل اعداد فان : P = F(A) =                                                                                                      0.53 =      = q = f(a) = 1 – p = 1 - 0.53 = 0.47 مثال : احسب تكرارالجينين A وa في عشيرة تتكون من : %36 من الافراد هي افراد سائدة اصلية(AA) %48 من الافراد هي افراد خليطة (Aa)  %16 من الافراد هي افراد منتحية (aa)  اي ان :      aa        Aa             AA  0.16 480.       360.  </vt:lpstr>
      <vt:lpstr>الحل :ـ بما ان العشيرة اعطيت على شكل نسب فأن :  P= F(A)= D+       6 .0 =  (480.)      36 0. =  P  = f(a) =  1-p = 1 - 0.6 = 0.4  التزاوج العشوائي Random  Mating  or Panmixia   ويقصد بالتزاوج العشوائي بأن اي ذكر في العشيرة لديه نفس الفرصة كأي ذكر اخر لتلقيح اي انثى في العشيرة وعادة يكتب التوزيع الكميتي (Gametic   Array ) بالشكل (PA+qa) وان اتحاد الكمياتات العشوائي في العشيرة وتوزيعها الزايكوتي في الجيل الثاني يكون على الشكل التالي :             قانون هاردي ـ واينبرك : The Hardy – Weinberg  Law          في سنة 1908 توصل كل من العالمين الانكليزي G.H. Hardy   المختصص بالرياضيات والعالم الالماني W. Weinberg  المتخصص بالفيزياء كل على حدة الى القاعدة او القانون التالي : (في العشيرة الكبيرة المتزاوجة عشوائاً وفي غياب القوى التي تغير من تكرار الجين (الانتخاب والطفرات والهجرة) فأن التكرارالجين وتكرار التراكيب الوراثية في العشيرة يبقيان ثابتين من جيل الى اخر) ويطلق على هذه العشيرة بأنها في حالة توازن  .Equilibrium         ان هذا القانون يعتبر الاساس الذي يبنى عليه علم وراثة العشائر ولقد توصل الى هذه النتيجة كل من يول Yule في سنة 1902 وبيرسون Percon  في سنة 1904 في حالة خاصة وهي P = q = 0.5 كما توصل الى نفس النتيجة العالم كاسل Castle في سنة 1903 لقيم اخرى لكل من p و q . ولكن العالمين هاردي-  واينبرك توصلا الى هذه النتيجة بصورة عامة لأي قيمة لـp  و q ولذلك سمي هذا القانون بأسيمهما .     </vt:lpstr>
      <vt:lpstr>                 ان التركيب الوراثي للافراد في العشيرة الكبيرة والتي تتزاوج عشوائياً مع تكرارتها هي كالاتي :     فأذا تزاوجت الافراد تزاوجاً عشوائياً فأننا نحصل على تكرار  التزاوج Mating Frequensy الاتي :           ان التزاوج العشوائي اعلاه بين جميع الافراد في العشيرة مع نسبة او تكرار الابناء الناتجة . ومن هنا نرى : أ - ان التكرار الجيني في جيل الاباء  كان :              ,   f(a) =q f(A)=P                                                    P + q  =1       وان التكرار في جيل الابناء هو :                                               اي ان تكرارالجين في جيل الاباء هو نفسه في جيل الابناء . ب ـ ان تكرار التراكيب الوراثية في جيل الاباء كان :ــ  AA             Aa            aa               P2                2Pq             q2  وان تكرار التراكيب الوراثية في جيل الاباء هي :  f(AA) = P4  + 2P3q + p2q2  = p2 (p2+2pq+q2)  = p2                                                           f (Aa)  = 2P3q + 2p2q2 + 2 p2q2 + 2pq3                                                         = 2pq (p2 + 2pq + q2) = 2pq                                                              f(aa) = p2 q2 + 2pq3 + q4 = q2 (p2 + 2pq + q2) = q2                                                            ومن هنا نرى ان تكرار التراكيب الوراثية من جيل الاباء هي مساوية تماماً انظيرتهما من جيل الاباء ايضاً .                 </vt:lpstr>
      <vt:lpstr>ونتيجة لهذا نرى ان :  1ـ العشيرة المتزنة يكون تكرار تراكيبها الوراثية في اي جيل هو :                       Aa    AA                   Aa D=p2              H=2pq                R=q2 وعليه فللتعرف عما اذا كانت العشيرة او التوزيع الزايكوتي او نسب التراكيب الوراثية او التكرار الجيني في حالة اتزان (اتزان هاردي ـ واينربزك) ام لا فأنه يقارن نسبة الافراد الخليطة (Aa) اي (H) بالقيمة 2pq المحسوبة من العشيرة فأذا كانت :  *اذا كانت التراكيب الوراثية على هيئة نسب 2pq H =  * اذا كانت التراكيب الوراثية على هيئة اعداد (N0) (N2)  4=  2(N1)  *اذا توفر هذه الشروط فأن العشيرة تكون متزنة .  2ـ ان تكرار التراكيب الوراثية للعشائر غير متزنة تصل الى حالة الاتزان بعد جيل واحد فقط من التزاوج العشوائي بغض النظر عن تكرار التراكيب الوراثية في الاباء .  امثلة :ـ  مثال :ـ اي من العشائر التالية في حالة اتزان ؟          الحل :ـ  العشيرة ــــ :ـ بما ان التراكيب الوراثية اعطيت على هيئة نسب لذلك فان العشيرة تكون متزنة اذا كانت :  H=2Pq=0.18                                                                                                                                                                                                                       q = 1 – p = 0.1                                                          0.18= (0.1)  2pq = 2(0.9)                                                                                            H=2Pq     اذن العشيرة متزنة     </vt:lpstr>
      <vt:lpstr>العشيرةالثانية :ــ بما ان التراكيب الوراثية اعطيت على هيئة اعداد فأن العشيرة متزنة اذا كان :ـ                                                                                                       (N0)(N2) 4 = 2 (N1)                                                        401956 =   2(634)= 2 (N1)                                           409464= (282) (363) 4= (N0)(N2) 4  اذن العشيرة غير متزنة لانه:                        (N0)(N2) 4 ≠ 2 (N1)    العشيرة الثالثة :  1296                                                                                         = 2 (N1)                                                     1936= (22) (22)   4= (N0)(2N) 4                                                                            (N0)(2N) 4   ≠ 2 (N1)          اذن العشيرة غير متزنة . مثال 2 :ـ احسب تكرار التراكيب الوراثية لافراد العشيرة التالية (التي تتزاوج عشوائياً) بعد ثلاثة اجيال :   الحل :   AA           Aa        aa      0.7o       0.20       o.10     = 1 – p  =   0.20 q  2 q p = 2 (0.8) (0.2)  = 0.32    وعليه فان: H(0.20) ≠2pq(0.32)  لذا فأن العشيرة غير متزنة، ان تكرار التراكيب الوراثية لافراد هذه العشيرة ستكون متزنة بعد جيل واحد فقط من التزاوج العشوائي وسوف تبقى هكذا بدون تغييرخلال الاجيال الاول والثاني والثالث........ الخ على النحو التالي : G1 =   G2 =  G3          AA                    Aa                     aa                                          p2=0.64          2pq =0.32          p20.04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وراثة العشائر      Population  Genetics</dc:title>
  <dc:creator>Notes</dc:creator>
  <cp:lastModifiedBy>Azi</cp:lastModifiedBy>
  <cp:revision>2</cp:revision>
  <dcterms:created xsi:type="dcterms:W3CDTF">2018-11-11T15:53:12Z</dcterms:created>
  <dcterms:modified xsi:type="dcterms:W3CDTF">2018-11-11T16:10:19Z</dcterms:modified>
</cp:coreProperties>
</file>